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59" r:id="rId6"/>
    <p:sldId id="263" r:id="rId7"/>
    <p:sldId id="269" r:id="rId8"/>
    <p:sldId id="264" r:id="rId9"/>
    <p:sldId id="270" r:id="rId10"/>
    <p:sldId id="271" r:id="rId11"/>
    <p:sldId id="265" r:id="rId12"/>
    <p:sldId id="272" r:id="rId13"/>
    <p:sldId id="273" r:id="rId14"/>
    <p:sldId id="274" r:id="rId15"/>
    <p:sldId id="277" r:id="rId16"/>
    <p:sldId id="279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87"/>
    <a:srgbClr val="41B6E6"/>
    <a:srgbClr val="AE2573"/>
    <a:srgbClr val="8A1538"/>
    <a:srgbClr val="156082"/>
    <a:srgbClr val="0072CE"/>
    <a:srgbClr val="005EB8"/>
    <a:srgbClr val="ED4F57"/>
    <a:srgbClr val="D06366"/>
    <a:srgbClr val="F85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B4A82-CFE1-61BF-D710-44A1D1BA5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E67B6-BEA8-7F3C-9544-6D516537E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2DD6F-CDA4-02B5-7E5E-03262BA9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B9F6-3799-E3F2-C130-01C75CE58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8B5AE-5642-7DD2-FC91-08C1EAD9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3892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2211B-571A-D413-2140-B22EB5977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3F3899-BAA2-F90C-C838-E73E1F570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95207-DCD1-50D5-2EB4-74973536F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2F4-FE19-F065-C14E-0AB61C90E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3C5B5-E21C-0EB6-6BCE-15B069EA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6564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89E08D-C5E0-53B0-53AD-1B9D6C5B73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D842B1-7810-2195-9973-8D8CCFCED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CDF27-B1EE-E71E-E48C-30633D71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C5054-C162-9873-4503-8B60697D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077A4-D0E5-3009-FDEB-8FC41DF2B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3845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F785-BF40-5068-E0D9-37CB68533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22601-41C6-C5AE-9E83-0A0B14B15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CBBC8-EE0E-53F7-826E-FF734005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640DC-06BB-74E4-639D-C96175E1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56E85-FEEE-18EF-B688-DA4D715A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2366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19365-A401-B31F-0F63-710080728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2B68E-A52F-E535-082F-0CD651FFB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4ECF3-C0D2-1F6B-1BC2-E4C9B4F99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C442C-630A-9DD9-4720-5D43F6F6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50B54-EA80-5EA1-5952-79DC689A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47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E23F4-0EFA-DA87-7FD3-65FBD9BF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ED8C2-4878-58E5-FBCB-C6B37E4DA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0FF28-0E2D-F3C6-7217-B389FF6AF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AAF6D-D356-B803-E6B4-7C3677F5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050D9-38A7-8DA9-5629-87DAA503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94D76-CA47-2C0F-5C77-637CCB93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994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4339A-FFDD-177E-0144-FC1343D69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97CD1-7559-36C6-8BA1-5AA4E2CF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10074F-1B4A-66BF-2905-BFB9CE121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9623D0-D8E3-1DEA-2BBD-450E813F0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5CD471-B297-0C7C-4432-02EBA5C94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47753-55F7-BE47-3923-F7AD93FBC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6BAEA3-CD49-5059-79B7-1C49E80D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FB4465-27DC-74C9-C408-1904BE75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884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71E48-4267-18BF-5D93-034FF22E0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3DF92F-6D15-78DB-9735-6F0A8F7F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4FF23F-8800-C19F-2A08-F3D819CA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731DC-9A55-8349-BA55-809D47D0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859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337110-81D3-68E1-7E67-6F88634A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68B8FF-1865-9521-208A-5ECFC16C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9EBC1-F525-610A-6CBC-C02126B60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5650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078AE-98A1-F1AF-338B-111E7A3CB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2D935-9765-8B87-4FFB-DDAE047F8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9BA92-E67E-F258-4261-C5DD562E7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807B4-4AA0-CCCE-52F5-7212B212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84110-1184-D7F8-E384-875430796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E6C37-90EF-AA19-CEBA-B77690708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82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51C05-191A-472E-2490-BE74B968B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E6E5C-3220-E3EF-50E0-30AC29047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FBA7D-8881-B0DF-6B15-C30515839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5134D-1401-21AD-9CB1-BA11B87AC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71369-F21B-7CBE-C729-5BE89DA4F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78522-C19B-CD90-1E1F-C7BA1A03B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641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D486C4-E79C-1285-BD59-045C0706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549EB-6D1A-AA00-1F22-82D4DB4C1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030DA-1B07-5D8D-CE6B-2E7E337ABE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4C9511-4CD5-47F1-9C13-3BE14B444BDE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D5E4A-8968-B4A1-2F55-2A298BFD8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E6BEB-6A6F-0851-7CF9-151291459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4DA8EE-0307-4C09-8649-0027F0789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84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5" Type="http://schemas.openxmlformats.org/officeDocument/2006/relationships/image" Target="../media/image10.svg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4.svg"/><Relationship Id="rId21" Type="http://schemas.openxmlformats.org/officeDocument/2006/relationships/image" Target="../media/image23.svg"/><Relationship Id="rId34" Type="http://schemas.openxmlformats.org/officeDocument/2006/relationships/image" Target="../media/image13.png"/><Relationship Id="rId7" Type="http://schemas.openxmlformats.org/officeDocument/2006/relationships/image" Target="../media/image8.svg"/><Relationship Id="rId12" Type="http://schemas.openxmlformats.org/officeDocument/2006/relationships/image" Target="../media/image11.png"/><Relationship Id="rId17" Type="http://schemas.openxmlformats.org/officeDocument/2006/relationships/image" Target="../media/image19.svg"/><Relationship Id="rId25" Type="http://schemas.openxmlformats.org/officeDocument/2006/relationships/image" Target="../media/image27.svg"/><Relationship Id="rId33" Type="http://schemas.openxmlformats.org/officeDocument/2006/relationships/image" Target="../media/image35.svg"/><Relationship Id="rId2" Type="http://schemas.openxmlformats.org/officeDocument/2006/relationships/image" Target="../media/image3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29" Type="http://schemas.openxmlformats.org/officeDocument/2006/relationships/image" Target="../media/image3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5.sv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5" Type="http://schemas.openxmlformats.org/officeDocument/2006/relationships/image" Target="../media/image6.svg"/><Relationship Id="rId15" Type="http://schemas.openxmlformats.org/officeDocument/2006/relationships/image" Target="../media/image17.svg"/><Relationship Id="rId23" Type="http://schemas.openxmlformats.org/officeDocument/2006/relationships/image" Target="../media/image25.svg"/><Relationship Id="rId28" Type="http://schemas.openxmlformats.org/officeDocument/2006/relationships/image" Target="../media/image30.png"/><Relationship Id="rId10" Type="http://schemas.openxmlformats.org/officeDocument/2006/relationships/image" Target="../media/image14.png"/><Relationship Id="rId19" Type="http://schemas.openxmlformats.org/officeDocument/2006/relationships/image" Target="../media/image21.svg"/><Relationship Id="rId31" Type="http://schemas.openxmlformats.org/officeDocument/2006/relationships/image" Target="../media/image33.svg"/><Relationship Id="rId4" Type="http://schemas.openxmlformats.org/officeDocument/2006/relationships/image" Target="../media/image5.png"/><Relationship Id="rId9" Type="http://schemas.openxmlformats.org/officeDocument/2006/relationships/image" Target="../media/image2.sv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svg"/><Relationship Id="rId30" Type="http://schemas.openxmlformats.org/officeDocument/2006/relationships/image" Target="../media/image32.png"/><Relationship Id="rId8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6.svg"/><Relationship Id="rId10" Type="http://schemas.openxmlformats.org/officeDocument/2006/relationships/image" Target="../media/image2.svg"/><Relationship Id="rId4" Type="http://schemas.openxmlformats.org/officeDocument/2006/relationships/image" Target="../media/image5.png"/><Relationship Id="rId9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7017EB0-61C9-0985-3D40-19451FFF4C6C}"/>
              </a:ext>
            </a:extLst>
          </p:cNvPr>
          <p:cNvGrpSpPr/>
          <p:nvPr/>
        </p:nvGrpSpPr>
        <p:grpSpPr>
          <a:xfrm>
            <a:off x="7044702" y="4785288"/>
            <a:ext cx="1568313" cy="1027801"/>
            <a:chOff x="9461345" y="4151403"/>
            <a:chExt cx="1568313" cy="10278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ADBA112-26D8-8FA7-955A-6C633FFEBF32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23EFF3EF-6B85-F58A-C23B-AC5A523E0941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BF179CB-411B-9FB6-1B65-924EE99A8245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7" name="Graphic 6" descr="Research with solid fill">
              <a:extLst>
                <a:ext uri="{FF2B5EF4-FFF2-40B4-BE49-F238E27FC236}">
                  <a16:creationId xmlns:a16="http://schemas.microsoft.com/office/drawing/2014/main" id="{94E9EAB0-9249-3EFD-EC83-BF2E13432E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5DE8FD6B-0A4C-4912-C2D6-4E232726F5C7}"/>
              </a:ext>
            </a:extLst>
          </p:cNvPr>
          <p:cNvSpPr/>
          <p:nvPr/>
        </p:nvSpPr>
        <p:spPr>
          <a:xfrm>
            <a:off x="0" y="6038040"/>
            <a:ext cx="12192000" cy="81995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CB39AD2-A5ED-C5B8-868F-6A5B629F425B}"/>
              </a:ext>
            </a:extLst>
          </p:cNvPr>
          <p:cNvGrpSpPr/>
          <p:nvPr/>
        </p:nvGrpSpPr>
        <p:grpSpPr>
          <a:xfrm>
            <a:off x="10522006" y="4760181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3CB3B452-3A5D-B8A4-27E6-6AF28FC663B1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B4785A93-AFD2-46C8-91F8-70B34CF66F9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B82BCD1-E5FD-0D64-4BD0-D7F10414F7C3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VTE </a:t>
              </a:r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RISK ASSESSMENT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1DD29C0-7865-448B-62B0-4AB23B00EBC6}"/>
              </a:ext>
            </a:extLst>
          </p:cNvPr>
          <p:cNvGrpSpPr/>
          <p:nvPr/>
        </p:nvGrpSpPr>
        <p:grpSpPr>
          <a:xfrm>
            <a:off x="8776445" y="476670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9C8476C-1E02-F5ED-DE45-90B75B4248F5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3E0A56B-4E7C-6494-FFBB-1CCB40287A57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015B3FCC-AE26-152B-7CA9-80E83E45D7C4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03A0A6C3-AF77-E86D-69BE-55426AC85791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8F61892D-DAEE-79F4-620E-55332932C25B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5AADD67C-2A20-CD6F-58B2-94EBDCC0D0CB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2DF7CC6E-976C-2B81-DAF2-2438FBABDFC3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1101ED43-04F1-7BD6-7877-8D842AA75261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39E8761C-4FDA-AF48-F7BB-C072E4C44A01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3E4E96FF-E0EB-FC47-04BC-6EFF84E02EEA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62BFE07-7360-719F-A499-C10381A910F5}"/>
              </a:ext>
            </a:extLst>
          </p:cNvPr>
          <p:cNvGrpSpPr/>
          <p:nvPr/>
        </p:nvGrpSpPr>
        <p:grpSpPr>
          <a:xfrm>
            <a:off x="5286710" y="4794940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84EA2D3-D0B1-56BC-565B-C16A25B9A34B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D75C1B4C-AD87-94F3-F8AC-4D3ECD9512D7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75EDAD4-0B44-0F43-729E-1A438A3BC084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383FA44-3FC5-80D5-2E66-09F3DC708C9A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12CA2BE-D2B7-CE52-EE3E-BB430746D26B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972D8291-47C6-B5A3-3C6C-CC2B4486DC1B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09D71CA5-1C37-EEEB-84C0-3DF7C27F4073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A9C7CC51-1A4C-4B18-EA42-12D75F5F5B57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2DACE152-951B-3829-DC3C-DB514C60AB42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BF50640-F176-9563-C1C8-E5E3F7C2F63D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CA98C4CD-D460-7D18-9C86-18AD7144A3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D134F866-52A1-31CF-F380-558A04BBE8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CEB70CD9-A51B-2027-5F8D-7894F26324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EC9F080D-9A40-00CA-D11D-C251A9E2B2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444FF43-694A-4E2A-4904-8368E8F2C53F}"/>
              </a:ext>
            </a:extLst>
          </p:cNvPr>
          <p:cNvGrpSpPr/>
          <p:nvPr/>
        </p:nvGrpSpPr>
        <p:grpSpPr>
          <a:xfrm>
            <a:off x="3479817" y="4794940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99D4517-032F-9986-E778-9E3358E9C4DA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958EF23-E460-E5EF-B306-DD2081CFCC3F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81852E61-3C7D-F8A1-7ABA-BDB6E3711E94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860317B0-7E54-FCBA-E948-40753A0C493A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A1CE7F0-A4BA-4111-F38C-A3CEA1300F10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5AA7F1D-EDCA-077A-FADB-73D4023D3E6A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F83FEC32-2CFA-3BEA-AF4D-48C777AEC6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666F69B7-719D-5928-316F-9BB1650DD1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100" name="Rectangle 99">
            <a:extLst>
              <a:ext uri="{FF2B5EF4-FFF2-40B4-BE49-F238E27FC236}">
                <a16:creationId xmlns:a16="http://schemas.microsoft.com/office/drawing/2014/main" id="{79EFBA20-2201-EF94-34DA-9D5D8219E5AC}"/>
              </a:ext>
            </a:extLst>
          </p:cNvPr>
          <p:cNvSpPr/>
          <p:nvPr/>
        </p:nvSpPr>
        <p:spPr>
          <a:xfrm>
            <a:off x="0" y="1137734"/>
            <a:ext cx="12192000" cy="2478067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C62570F-151B-621D-46EF-AD9511B5D9DA}"/>
              </a:ext>
            </a:extLst>
          </p:cNvPr>
          <p:cNvSpPr/>
          <p:nvPr/>
        </p:nvSpPr>
        <p:spPr>
          <a:xfrm>
            <a:off x="0" y="162909"/>
            <a:ext cx="12192000" cy="46641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A3A78F5-7C10-790C-9F9D-64005D6B9F44}"/>
              </a:ext>
            </a:extLst>
          </p:cNvPr>
          <p:cNvSpPr txBox="1"/>
          <p:nvPr/>
        </p:nvSpPr>
        <p:spPr>
          <a:xfrm>
            <a:off x="6480855" y="1255044"/>
            <a:ext cx="44977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EXEMPLAR CENTRE  Revalidation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D1FA3614-55F3-2F94-FA57-7988D27669DC}"/>
              </a:ext>
            </a:extLst>
          </p:cNvPr>
          <p:cNvGrpSpPr/>
          <p:nvPr/>
        </p:nvGrpSpPr>
        <p:grpSpPr>
          <a:xfrm>
            <a:off x="1748074" y="4780011"/>
            <a:ext cx="1643463" cy="1027458"/>
            <a:chOff x="1748074" y="4780011"/>
            <a:chExt cx="1643463" cy="1027458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17165EAA-6CD4-6CED-7F8D-DB80F252F493}"/>
                </a:ext>
              </a:extLst>
            </p:cNvPr>
            <p:cNvGrpSpPr/>
            <p:nvPr/>
          </p:nvGrpSpPr>
          <p:grpSpPr>
            <a:xfrm>
              <a:off x="1748074" y="4780011"/>
              <a:ext cx="1643463" cy="1027458"/>
              <a:chOff x="7298281" y="2324157"/>
              <a:chExt cx="1643463" cy="1027458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9E620340-37E7-8E5C-2B21-9196BC7EC0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09926" y="2948705"/>
                <a:ext cx="707590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1B141A1-805F-D993-452C-A6F4ED452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8281" y="3265499"/>
                <a:ext cx="745358" cy="0"/>
              </a:xfrm>
              <a:prstGeom prst="line">
                <a:avLst/>
              </a:prstGeom>
              <a:ln w="50800"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633B17C9-46FB-4477-A2BF-2ADD69442DC4}"/>
                  </a:ext>
                </a:extLst>
              </p:cNvPr>
              <p:cNvGrpSpPr/>
              <p:nvPr/>
            </p:nvGrpSpPr>
            <p:grpSpPr>
              <a:xfrm>
                <a:off x="7373431" y="2324157"/>
                <a:ext cx="1568313" cy="1027458"/>
                <a:chOff x="5942356" y="5575644"/>
                <a:chExt cx="1568313" cy="1027458"/>
              </a:xfrm>
            </p:grpSpPr>
            <p:sp>
              <p:nvSpPr>
                <p:cNvPr id="108" name="Rectangle: Rounded Corners 107">
                  <a:extLst>
                    <a:ext uri="{FF2B5EF4-FFF2-40B4-BE49-F238E27FC236}">
                      <a16:creationId xmlns:a16="http://schemas.microsoft.com/office/drawing/2014/main" id="{6B87BED1-9B8F-BC98-0359-3CD72F2FD2EF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645CDC73-E082-2989-2D14-0DC72195E95F}"/>
                    </a:ext>
                  </a:extLst>
                </p:cNvPr>
                <p:cNvSpPr txBox="1"/>
                <p:nvPr/>
              </p:nvSpPr>
              <p:spPr>
                <a:xfrm>
                  <a:off x="5942356" y="6174760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EDUCATION</a:t>
                  </a:r>
                </a:p>
              </p:txBody>
            </p:sp>
          </p:grp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F51035E3-15E8-7CE7-6028-20019D6EFA53}"/>
                </a:ext>
              </a:extLst>
            </p:cNvPr>
            <p:cNvGrpSpPr/>
            <p:nvPr/>
          </p:nvGrpSpPr>
          <p:grpSpPr>
            <a:xfrm>
              <a:off x="2307344" y="4831920"/>
              <a:ext cx="629406" cy="629406"/>
              <a:chOff x="2307344" y="4831920"/>
              <a:chExt cx="629406" cy="629406"/>
            </a:xfrm>
          </p:grpSpPr>
          <p:pic>
            <p:nvPicPr>
              <p:cNvPr id="120" name="Graphic 119" descr="Remote learning language with solid fill">
                <a:extLst>
                  <a:ext uri="{FF2B5EF4-FFF2-40B4-BE49-F238E27FC236}">
                    <a16:creationId xmlns:a16="http://schemas.microsoft.com/office/drawing/2014/main" id="{416AF01E-6FF1-1C2D-A084-B3A64A3BF7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07344" y="4831920"/>
                <a:ext cx="629406" cy="629406"/>
              </a:xfrm>
              <a:prstGeom prst="rect">
                <a:avLst/>
              </a:prstGeom>
            </p:spPr>
          </p:pic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374E46E5-F370-A2B4-4D5F-AE0DB733DD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63298">
                <a:off x="2634692" y="5162503"/>
                <a:ext cx="60694" cy="70664"/>
              </a:xfrm>
              <a:custGeom>
                <a:avLst/>
                <a:gdLst>
                  <a:gd name="T0" fmla="*/ 0 w 507"/>
                  <a:gd name="T1" fmla="*/ 96 h 592"/>
                  <a:gd name="T2" fmla="*/ 125 w 507"/>
                  <a:gd name="T3" fmla="*/ 591 h 592"/>
                  <a:gd name="T4" fmla="*/ 285 w 507"/>
                  <a:gd name="T5" fmla="*/ 423 h 592"/>
                  <a:gd name="T6" fmla="*/ 506 w 507"/>
                  <a:gd name="T7" fmla="*/ 494 h 592"/>
                  <a:gd name="T8" fmla="*/ 381 w 507"/>
                  <a:gd name="T9" fmla="*/ 0 h 592"/>
                  <a:gd name="T10" fmla="*/ 0 w 507"/>
                  <a:gd name="T11" fmla="*/ 96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592">
                    <a:moveTo>
                      <a:pt x="0" y="96"/>
                    </a:moveTo>
                    <a:lnTo>
                      <a:pt x="125" y="591"/>
                    </a:lnTo>
                    <a:lnTo>
                      <a:pt x="285" y="423"/>
                    </a:lnTo>
                    <a:lnTo>
                      <a:pt x="506" y="494"/>
                    </a:lnTo>
                    <a:lnTo>
                      <a:pt x="381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B0302F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Raleway Light" panose="020B0403030101060003" pitchFamily="34" charset="0"/>
                </a:endParaRPr>
              </a:p>
            </p:txBody>
          </p:sp>
        </p:grp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F613886D-59DC-F375-AB61-DEE53C4863A5}"/>
              </a:ext>
            </a:extLst>
          </p:cNvPr>
          <p:cNvGrpSpPr/>
          <p:nvPr/>
        </p:nvGrpSpPr>
        <p:grpSpPr>
          <a:xfrm>
            <a:off x="17006" y="4766751"/>
            <a:ext cx="1643463" cy="1027458"/>
            <a:chOff x="17006" y="4766751"/>
            <a:chExt cx="1643463" cy="1027458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C5D5B45-DE28-FE98-74B6-155479D2F860}"/>
                </a:ext>
              </a:extLst>
            </p:cNvPr>
            <p:cNvGrpSpPr/>
            <p:nvPr/>
          </p:nvGrpSpPr>
          <p:grpSpPr>
            <a:xfrm>
              <a:off x="17006" y="4766751"/>
              <a:ext cx="1643463" cy="1027458"/>
              <a:chOff x="7298281" y="2324157"/>
              <a:chExt cx="1643463" cy="1027458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090FAB01-74DE-EADA-B2C7-DEBF17AABE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09926" y="2948705"/>
                <a:ext cx="707590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56140D2A-2A34-EF79-3A42-6A797F1EB0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8281" y="3265499"/>
                <a:ext cx="745358" cy="0"/>
              </a:xfrm>
              <a:prstGeom prst="line">
                <a:avLst/>
              </a:prstGeom>
              <a:ln w="50800"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3A2A2508-C279-0F00-5D74-01B31814FE5E}"/>
                  </a:ext>
                </a:extLst>
              </p:cNvPr>
              <p:cNvGrpSpPr/>
              <p:nvPr/>
            </p:nvGrpSpPr>
            <p:grpSpPr>
              <a:xfrm>
                <a:off x="7373431" y="2324157"/>
                <a:ext cx="1568313" cy="1027458"/>
                <a:chOff x="5942356" y="5575644"/>
                <a:chExt cx="1568313" cy="1027458"/>
              </a:xfrm>
            </p:grpSpPr>
            <p:sp>
              <p:nvSpPr>
                <p:cNvPr id="117" name="Rectangle: Rounded Corners 116">
                  <a:extLst>
                    <a:ext uri="{FF2B5EF4-FFF2-40B4-BE49-F238E27FC236}">
                      <a16:creationId xmlns:a16="http://schemas.microsoft.com/office/drawing/2014/main" id="{D866C766-722E-47B0-1D83-3F927E6A15E2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18" name="TextBox 117">
                  <a:extLst>
                    <a:ext uri="{FF2B5EF4-FFF2-40B4-BE49-F238E27FC236}">
                      <a16:creationId xmlns:a16="http://schemas.microsoft.com/office/drawing/2014/main" id="{736DEE85-4549-84D8-EE33-2BACB530930F}"/>
                    </a:ext>
                  </a:extLst>
                </p:cNvPr>
                <p:cNvSpPr txBox="1"/>
                <p:nvPr/>
              </p:nvSpPr>
              <p:spPr>
                <a:xfrm>
                  <a:off x="5942356" y="6174760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STAFF</a:t>
                  </a:r>
                </a:p>
              </p:txBody>
            </p:sp>
          </p:grpSp>
        </p:grpSp>
        <p:pic>
          <p:nvPicPr>
            <p:cNvPr id="125" name="Graphic 124" descr="Users with solid fill">
              <a:extLst>
                <a:ext uri="{FF2B5EF4-FFF2-40B4-BE49-F238E27FC236}">
                  <a16:creationId xmlns:a16="http://schemas.microsoft.com/office/drawing/2014/main" id="{492BF0D2-9642-EA79-F87D-4ECF031BC0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63341" y="4800826"/>
              <a:ext cx="644001" cy="644001"/>
            </a:xfrm>
            <a:prstGeom prst="rect">
              <a:avLst/>
            </a:prstGeom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4E104A5-0254-4C88-8E9F-EC227BA1D0C4}"/>
              </a:ext>
            </a:extLst>
          </p:cNvPr>
          <p:cNvSpPr/>
          <p:nvPr/>
        </p:nvSpPr>
        <p:spPr>
          <a:xfrm>
            <a:off x="1207342" y="829056"/>
            <a:ext cx="4503804" cy="302361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3087"/>
            </a:solidFill>
          </a:ln>
          <a:effectLst>
            <a:reflection blurRad="6350" stA="52000" endA="300" endPos="10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1CB72-F304-1CE1-5282-16107ADE6A59}"/>
              </a:ext>
            </a:extLst>
          </p:cNvPr>
          <p:cNvSpPr txBox="1"/>
          <p:nvPr/>
        </p:nvSpPr>
        <p:spPr>
          <a:xfrm>
            <a:off x="1796976" y="1583733"/>
            <a:ext cx="33656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HOSPITAL / TRUST NAME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0D7539-1043-AF0D-7EBC-8A57F7A3283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36678" y="386612"/>
            <a:ext cx="2379821" cy="43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096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F4068-5C71-F6C9-EE8F-21F12C5B1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A5B1FC2D-3E8C-7D76-DFBD-A6D9BBC8C792}"/>
              </a:ext>
            </a:extLst>
          </p:cNvPr>
          <p:cNvGrpSpPr/>
          <p:nvPr/>
        </p:nvGrpSpPr>
        <p:grpSpPr>
          <a:xfrm>
            <a:off x="244085" y="2908849"/>
            <a:ext cx="1568313" cy="1027801"/>
            <a:chOff x="9461345" y="4151403"/>
            <a:chExt cx="1568313" cy="10278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0F77709-ABE4-F389-7B10-FF0212152629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C1E0DCBF-5837-AC5E-AEE2-095252ABA865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B07FEF5-0B3D-6361-C363-FAB00BD2DE7F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31" name="Graphic 30" descr="Research with solid fill">
              <a:extLst>
                <a:ext uri="{FF2B5EF4-FFF2-40B4-BE49-F238E27FC236}">
                  <a16:creationId xmlns:a16="http://schemas.microsoft.com/office/drawing/2014/main" id="{830C0BF5-B151-A86B-C0D2-2AB2F5F175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9CEBEC6-1BC5-541C-5537-9DFBC8F766B5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DAEE532-72BE-EC69-C9A9-8036E90796E2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5A624449-BD4F-D20C-5201-2C310B3E5911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3D13B-090C-1A8F-F834-24AFB3654589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4" name="Graphic 13" descr="Research with solid fill">
              <a:extLst>
                <a:ext uri="{FF2B5EF4-FFF2-40B4-BE49-F238E27FC236}">
                  <a16:creationId xmlns:a16="http://schemas.microsoft.com/office/drawing/2014/main" id="{1376E789-2293-5171-76A0-C8CBDDADB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86578D9-8C8E-F212-DFD3-946E02BE7D77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D0F5F55-E561-E9CD-0EFD-66369E6FC58B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0FB5BF7A-63C4-18FB-7071-E95B4B79060F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9CB97C4-20F5-B7AE-412E-FDB1D9A82B03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7F5F409A-9D4C-FA1D-334E-DBCCBA6DA3FE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DB6380A-8714-FF4B-46DF-F883185FF435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7D09C94F-1B39-0A2E-931B-F23F47AA1276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C017A9D8-32E3-6B68-9800-FFAA2E627432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E3EDC504-D1D3-35CA-50E7-237478FC1DC9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D1EC64E5-8E20-F6EB-2EC4-4326A7346E51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97834971-A43A-19EF-0200-9CB0CD07C894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C26B92E-2C80-CB2F-6FA7-686990366640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B097F03-D777-CD9A-8FD1-99E72D4CF173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18E6AF30-4A1B-1277-3364-01E74DC45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219F7A9-1983-1873-21A2-76DCBBA0A052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FD065B2-8B5A-DFDF-7B25-7A43A177E3C1}"/>
              </a:ext>
            </a:extLst>
          </p:cNvPr>
          <p:cNvSpPr/>
          <p:nvPr/>
        </p:nvSpPr>
        <p:spPr>
          <a:xfrm>
            <a:off x="57150" y="4059439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AA450C0-58AE-88AC-9EF9-8B6C9DE9B3A7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AB9778F-3D44-B21B-526A-9D18CE077CC0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13FD8F8-3394-2EFE-E58D-538D20BCB362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F4C6701D-2654-F814-0A2E-0B943C594E24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FE670154-661B-B581-0D7E-74A244FD8EFD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18B7D94-7644-5908-217F-310FBE8E0FDA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AEC5F7D-A1CD-7197-839E-CBE5C27D8F10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02169369-4477-EF94-0A2B-E8391AAD4D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98C307E2-4D96-8543-50DB-58A5591B99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980CF10D-61BB-96D6-F5B9-3154BA034ED1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57F6656-A110-3E20-4848-2D67E6D7FFB4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EB34046-4683-9813-2309-D2446A4FEA42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E5C81B77-C38C-A12C-72C6-03AC85024262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2FEAF8-7AC1-0B66-BBD2-7A1569A6A0B5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AE875CF-F498-33DB-0F1B-0029EF439857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30913C3-4E62-7F4D-A6BD-0DEB71B279B4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B1E189CF-07F6-8B35-EB63-F02F9024A7D6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C4B6F69B-AE98-81A7-2B24-EE89D5BC363A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59131A76-513F-5788-AC59-EE5B85E53244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2E91A4C4-FD41-E10B-9657-F0117966BCD6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F8704078-DE5B-6270-B842-B25DA2E9F00B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2D051108-31EC-34EF-C4A2-0A56CA0439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6A8A7095-C286-AE9A-D26F-366B7E8DD2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DCCE9FA-07FC-22CE-80DD-46F0ABB98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8E32692-7979-926F-7242-CFAAFB08C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1CA303C-CB47-EA9A-12C4-6BBB9C898C23}"/>
              </a:ext>
            </a:extLst>
          </p:cNvPr>
          <p:cNvSpPr txBox="1"/>
          <p:nvPr/>
        </p:nvSpPr>
        <p:spPr>
          <a:xfrm>
            <a:off x="2857500" y="934305"/>
            <a:ext cx="4030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Information Audit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769B82-91B8-6645-16CE-5D7C05C2A1BA}"/>
              </a:ext>
            </a:extLst>
          </p:cNvPr>
          <p:cNvSpPr txBox="1"/>
          <p:nvPr/>
        </p:nvSpPr>
        <p:spPr>
          <a:xfrm>
            <a:off x="3412236" y="1467675"/>
            <a:ext cx="6865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summary patient information audit and surveillance 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(at least annual audit of % patients receiving written information demonstrated through audit. Minimum 100 patients or 10% of inpatient hospital admissions, whichever is lowest.)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706302" y="3189896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of Audit scores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98C184-9ED5-4913-A510-234AC3A2E3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506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46F1B-8953-EF6A-1C0B-0CA5B3166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212460E-A257-CA70-BDE6-CC70886DCDD7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10014E8-BFA2-FED8-18B2-F471D6718919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1AC7E86-50C7-FD7C-04DE-5D1EF5D90C6D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1BB1EF0-84B7-1DA9-DD1B-018A69E5AAEC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8" name="Graphic 7" descr="Research with solid fill">
              <a:extLst>
                <a:ext uri="{FF2B5EF4-FFF2-40B4-BE49-F238E27FC236}">
                  <a16:creationId xmlns:a16="http://schemas.microsoft.com/office/drawing/2014/main" id="{95046056-A747-06B4-A1BC-E68C903736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46D676B7-FC55-F182-1191-15885C666FBC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3848DCD-6FA1-9733-769B-8806A317924F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41040BB9-BEB7-D3A5-2C8B-922F5650EE7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109C1D9-F037-5A3E-930F-8F356B4668F3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C343631E-D074-349B-7019-E22B4822FDEE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0856532-83A0-9779-E316-83C0A225252C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4384E27-4AB8-D49C-B144-B49B8856ECE0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A931193-74CB-9A60-62D4-9F1514EF52DF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E3361993-30DF-FE5F-7745-8162DF34BC5D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1222FCD1-428A-9DF8-723C-2E8ACE4DC7EA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B93D948B-B8CC-3C07-9F4E-CC07D7F58DC0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AB79F1EA-65F1-05CF-6C3D-0DE76010DD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BF3A8BCD-C722-2630-5DE4-542F381E3A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E1218E06-228E-CB07-CAFE-99335F677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04F450E-4BBD-F65B-0373-3A948722F4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EF41311-1D7B-FB4B-C3BB-6DEC53C6C8AF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FA3E5F9-A7F0-E4E3-6756-DFE3766D1801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C95E03D-10C3-CAFD-FA6D-70D3B2CF0C0F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DC84FFD7-F635-0D57-AB6D-B1868F938AE2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4AF2CCCA-19C9-8346-E528-7960A7E3152D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0D5BEE7-9A1A-3B5D-1CDE-E1C1B223E632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70CA1988-9FEA-1F00-1440-32942BB1E26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23DD0244-2AC5-6AE5-3A4B-64CC89E480D2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EA1722E5-0554-855B-E1E4-0140C891BF53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299BF005-74F8-DD43-AD15-B73A1C92FA8E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B33151E2-E40A-A425-EEA0-0CE362474B28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C570E74-CDC0-3E67-9473-64FD54F82702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B398E74-30FC-EC68-22CC-54C761071EA7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0F1F27A5-8317-BDE3-1169-2CA64DE637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EA6ABAD-F5A4-CE5B-09C2-0756687525E3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80A2AA6-F828-633A-0934-61755EE76B0E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73B726-8863-9431-68B3-29F434534750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B437577-39BC-DE5F-6632-533D929F2C4D}"/>
              </a:ext>
            </a:extLst>
          </p:cNvPr>
          <p:cNvGrpSpPr/>
          <p:nvPr/>
        </p:nvGrpSpPr>
        <p:grpSpPr>
          <a:xfrm>
            <a:off x="241253" y="5564444"/>
            <a:ext cx="1568313" cy="1027458"/>
            <a:chOff x="7373431" y="2324157"/>
            <a:chExt cx="1568313" cy="1027458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9D4809D-BF34-E4A8-974C-40284C8D6C55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E0BB44D8-97C2-A24E-E70B-FE20F2A446EC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FA869E19-CDB3-B683-0EE8-9CF5E207F7F5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917638E2-84B3-33E2-9605-709FFA5DFF73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F57B6FF9-B67B-B51F-90BB-64A4E0DDD9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728623B3-12D2-7D8B-7C3D-40E33A0EC2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FF796DC-AD05-B5D2-0D45-45D0AE640361}"/>
              </a:ext>
            </a:extLst>
          </p:cNvPr>
          <p:cNvSpPr txBox="1"/>
          <p:nvPr/>
        </p:nvSpPr>
        <p:spPr>
          <a:xfrm>
            <a:off x="3219450" y="695325"/>
            <a:ext cx="4763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Displaying VTE Exemplar Centre Qualities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777D5A-639A-1CE3-6899-C985CBA62686}"/>
              </a:ext>
            </a:extLst>
          </p:cNvPr>
          <p:cNvSpPr txBox="1"/>
          <p:nvPr/>
        </p:nvSpPr>
        <p:spPr>
          <a:xfrm>
            <a:off x="3419474" y="1140364"/>
            <a:ext cx="7484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examples of how your organization is disseminating best practice in VTE prevention and displaying a culture of continuous improvement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790320" y="2761211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or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B1F92F-4926-206C-C901-6EF7169351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224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CC83E-C474-23C3-780F-08E8EE53A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34F27DD-8067-8D31-5EEA-03C465C6EACD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5EA2609-2256-198C-F8F4-998DF574A095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FE9DB2E2-5BA4-6ED5-2AA0-14A620685BFE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35F2C3-675C-BCDF-8C7D-08A386BDB689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8" name="Graphic 7" descr="Research with solid fill">
              <a:extLst>
                <a:ext uri="{FF2B5EF4-FFF2-40B4-BE49-F238E27FC236}">
                  <a16:creationId xmlns:a16="http://schemas.microsoft.com/office/drawing/2014/main" id="{2F62C75C-0368-35DA-94FF-83DA87AFE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7D65DDD-BDB2-0060-B4C0-75D1A92B18CE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70EE8DE-46F5-5F30-1274-505B493B65EF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A2E059EA-B8D9-416D-84CF-F8CD095FE0F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E63434B9-3FB4-A594-372B-E4E597ADC99B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8B45AA1-1F32-33A3-91FC-730EDC596C2A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E1F997D8-4F43-3B03-8359-DF32F83EEDA9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1FD32C5B-4957-73AB-384E-0280BA038D13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46796339-326C-B2EE-53A3-9C6C02BA9052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35940B39-DFC3-AA34-D6F8-51AE157A6A85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6642F18E-81F9-8148-5186-1DE4B9C7CFCB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4053FDE2-01CD-99C0-44EE-131B5E819007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CEC4779-DE70-6408-050B-C49BCF6B38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6A5028EF-C541-243A-1C52-7B6B40D01D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E115AD1E-9D5D-4253-C5F4-2AA21CC040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C2A1FF7-4578-64F7-DF00-6CD15253CF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A8E0A21-AE86-222C-D8DC-46E0A210D900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988F6AC-CF5A-D53E-D1CE-664C43849C1B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D6E29AC5-A6CE-FA5F-F672-BB7B64CBC787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4818F6AE-8E7A-21AF-8589-94A2B5DC0F75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F6496AA1-E5F4-6275-9ABA-C051E4ACD74D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D71AB4A-0551-2450-2B75-7B0A99843A86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2203EC2A-E816-09E5-B66C-7414F53834F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F6B2E5C1-7852-71EB-5218-13E45A6049F1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3C558AAD-1089-52AE-90A8-8DAF2C30FEC9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8C7CCBBA-E200-E3AF-C4E4-BECAC126AC58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5C75F9A6-6DBE-7513-6027-C485BC43AF0E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5BB35C9-3FFC-9420-B6BA-22D407057F70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482B5A1-C45A-AC47-8861-5E8E703248FE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4B522C50-A0B2-08FA-2567-4188E7530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C050F80-6F2C-B2E9-BD54-4F045EA4F683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B5C040F-05A9-8049-D54E-2D65B4EE3C4E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F15D66-12DF-3003-57B2-C1E5E61B7F52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B0A7D8E-88D3-91AC-B6C5-2567EF1A1173}"/>
              </a:ext>
            </a:extLst>
          </p:cNvPr>
          <p:cNvGrpSpPr/>
          <p:nvPr/>
        </p:nvGrpSpPr>
        <p:grpSpPr>
          <a:xfrm>
            <a:off x="241253" y="5564444"/>
            <a:ext cx="1568313" cy="1027458"/>
            <a:chOff x="7373431" y="2324157"/>
            <a:chExt cx="1568313" cy="1027458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C4E30A33-8685-862C-5187-AC3E60D2D182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D3060F50-65D8-1CAF-3174-B5D8A162D08F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589026E-3AC4-E36B-8768-E68CB67AD0F6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4E09317-8182-19DA-ED44-CD8AB22B1739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7B35CEF9-0432-AB8D-EFCF-B644986B6F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61B1243F-FA2D-BEB0-D7DD-3B1FAA223D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8B0BE2C-A107-314D-E736-5025F3BB76DD}"/>
              </a:ext>
            </a:extLst>
          </p:cNvPr>
          <p:cNvSpPr txBox="1"/>
          <p:nvPr/>
        </p:nvSpPr>
        <p:spPr>
          <a:xfrm>
            <a:off x="3219450" y="695325"/>
            <a:ext cx="711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Leadership and Mentorship in VTE Prevention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3828" y="1444158"/>
            <a:ext cx="539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description/title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5F4136-4161-D745-5CF2-E7532114EB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911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FBF65-1F23-4756-BBA3-DB8C8B717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C119D88-60A1-ECE9-E204-EF5E9D8C825B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8BE4475-4AEA-4667-1047-37A4B2A1AC20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EC8D7692-AEEC-14C3-CD3C-7DB2F36E40E0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93FA9F-720B-81F0-67EF-BA506039A797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6" name="Graphic 5" descr="Research with solid fill">
              <a:extLst>
                <a:ext uri="{FF2B5EF4-FFF2-40B4-BE49-F238E27FC236}">
                  <a16:creationId xmlns:a16="http://schemas.microsoft.com/office/drawing/2014/main" id="{0CB967C1-36E0-76B8-3B06-AF66DEFA79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20216E2-B3CB-43EB-27C5-D5E08CC842E4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13B157B-9B66-8660-3169-4C4DB4B6F19B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F9DEB3F3-1F41-0519-E04C-40D06AAAF792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ED355162-FADB-00E4-1180-B1DDAB0ADC4F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86FCBC8-02E7-9707-B01D-9AC37B05F531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8045BC4-C4C1-7152-C3EF-42C88B90B446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7E974D33-C20D-7E47-567D-11CA4F93DA81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AC5E0090-73C9-7B7C-23E3-32C6F3024FB0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EC187AF9-2660-0A90-B315-7166F083504E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B9FFF761-18F0-CD27-B4C3-8FBFE48279B8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25612B0-B2E1-6ACD-09D0-ED915FEFD086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A3ECC5FD-4ED7-8C97-02C7-3224317BD1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8BE70759-92AD-3465-DBCD-15B6F734E9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C690302-2442-4DFD-7F17-39C95F7196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033310D1-A0B3-AECD-486A-7629EF2EA0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5E39D66-1316-A6ED-5557-930DE2A6B804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B8FAF33-98A5-5E55-9DBC-FF470C818F89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E656E8B6-D46A-4D89-5706-A7D713E073CA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114629E-90B3-DAEB-5C6E-3098CC6B3FEB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1D5AE60A-B876-2E2E-7612-CCF57F627447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65BB008-63C9-B235-06F5-991ECFEEA07B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C7735CDA-3466-9145-58E5-81BC48AC840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A353D7EE-314F-4A4D-FE85-79F0C88468E0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D8CFA274-507B-805A-CB3D-E2DD4D50909C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AA8DEF76-96CE-BAB9-FBC8-016AC421622D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58248C5F-583A-E698-D99B-5145421DBFB9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7E6CF5-3AF4-B233-DAA2-83D8D807636D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E88C78B-0598-48B8-C65D-08BC04BBFA7C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D0A0E5C8-59FC-FFD0-5331-BBDC53001A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14E5E6C-3547-03BB-A3B6-71CD9E6D1E55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C3B7EBB-ABF5-84C0-30EC-DC0273FD92CB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1E3199-A890-9B1E-6CBE-8EEB3EE03275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FC60EC38-4F04-5E00-C9FB-1FBCC02761D4}"/>
              </a:ext>
            </a:extLst>
          </p:cNvPr>
          <p:cNvGrpSpPr/>
          <p:nvPr/>
        </p:nvGrpSpPr>
        <p:grpSpPr>
          <a:xfrm>
            <a:off x="241253" y="5564444"/>
            <a:ext cx="1568313" cy="1027458"/>
            <a:chOff x="7373431" y="2324157"/>
            <a:chExt cx="1568313" cy="1027458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32A67966-73EC-DEE8-9FD3-3E62A6FE89CB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BAD73EB-39CA-8FF7-539F-57961FE37E94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DB6AB4FF-2494-D939-4CE8-9C1230F7CEC0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5471207C-2FE5-F570-AF10-DA4444766ABA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1E36FBBE-DD7C-F735-A893-453A30FEE1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9181F053-FF77-A6A7-0AEA-BDD646C0B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78B0BE2C-A107-314D-E736-5025F3BB76DD}"/>
              </a:ext>
            </a:extLst>
          </p:cNvPr>
          <p:cNvSpPr txBox="1"/>
          <p:nvPr/>
        </p:nvSpPr>
        <p:spPr>
          <a:xfrm>
            <a:off x="3219450" y="695325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Publications/Presentations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684232" y="1134360"/>
            <a:ext cx="539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description/title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360B2E-B417-DBBA-4F15-39EDB219C7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167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9071B-C9AD-D796-D14F-54A7F75DD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EF69B3C5-1C12-F41F-4ADB-7F35A9277EA2}"/>
              </a:ext>
            </a:extLst>
          </p:cNvPr>
          <p:cNvGrpSpPr/>
          <p:nvPr/>
        </p:nvGrpSpPr>
        <p:grpSpPr>
          <a:xfrm>
            <a:off x="244085" y="1546774"/>
            <a:ext cx="1568313" cy="1027801"/>
            <a:chOff x="9461345" y="4151403"/>
            <a:chExt cx="1568313" cy="10278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1A9C3B-0462-366A-B015-609A607F52DD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552AD6B2-4476-6726-7AED-3DD2A809AA26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76A9191-6C21-3590-2F8D-FB819E4E9037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22" name="Graphic 21" descr="Research with solid fill">
              <a:extLst>
                <a:ext uri="{FF2B5EF4-FFF2-40B4-BE49-F238E27FC236}">
                  <a16:creationId xmlns:a16="http://schemas.microsoft.com/office/drawing/2014/main" id="{91487811-27DC-485C-601F-3E289FD917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05C7B45-203B-F919-D8BD-CFD07CEE8C7D}"/>
              </a:ext>
            </a:extLst>
          </p:cNvPr>
          <p:cNvGrpSpPr/>
          <p:nvPr/>
        </p:nvGrpSpPr>
        <p:grpSpPr>
          <a:xfrm>
            <a:off x="177748" y="4182218"/>
            <a:ext cx="1631818" cy="1027458"/>
            <a:chOff x="7309926" y="2324157"/>
            <a:chExt cx="1631818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0A90F24-7EAE-ECF0-CEBA-FB9465BEF6EC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5C6DDC2A-78B8-1553-1AAE-2FE0549628E7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5C0000D3-71C1-4E2A-D170-FE9526786B6E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47B749B-1733-9601-1E67-29A8E34F62B8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6DB5BEF7-252B-1E9C-6B03-3542CBD7839E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12D130E4-D608-016F-FC03-B9211798C6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214022F5-DF55-6F7D-B578-2270B9B711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B779A3C-0A55-92B5-D793-6A9F7D78EF71}"/>
              </a:ext>
            </a:extLst>
          </p:cNvPr>
          <p:cNvGrpSpPr/>
          <p:nvPr/>
        </p:nvGrpSpPr>
        <p:grpSpPr>
          <a:xfrm>
            <a:off x="208624" y="2846821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4FC2073-86FD-2F20-85A9-2E5ADE24A12E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CE6CB0E1-4B06-CD64-3833-8244C2546285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6516758-24BB-4C43-8C83-29502549C86F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A1B43CB-9F89-88D7-C846-D862BF6F0AD0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9B46A20-1881-54DA-1B27-3A866C635309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23D6C699-7034-7A2A-2C4A-92846D373941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BA9023CE-7ACF-F5AD-F3B0-12A770EEC3C5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08DCBC78-E4E7-E4FB-4B72-98F2DA5882C5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464E169A-0B92-C315-90D2-7064706E30DD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FACD801-0EC3-37A3-19C2-21E5E1316DB6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9243D9AD-C3F8-FCE2-46AD-B78CFA8D01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2793E5D1-DCB8-A6F0-E4F0-79617F6D4A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9ED6CA8F-E2A5-5A8D-6698-31F3C1F264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B1D4AED-FF26-D226-7612-86EC162F1D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0859D4D-52F4-D3E7-9051-84050A6BF47D}"/>
              </a:ext>
            </a:extLst>
          </p:cNvPr>
          <p:cNvGrpSpPr/>
          <p:nvPr/>
        </p:nvGrpSpPr>
        <p:grpSpPr>
          <a:xfrm>
            <a:off x="253610" y="209702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9BA17D5-58B1-8C44-C4F9-0F28D6D16DC9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F4C85B81-C517-E88B-8E2B-84B0F394112C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1FFD6686-A677-FD4B-2EAD-B74324532EC9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BB0A68C1-1D10-8935-5D32-67BB2289A1BA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934797E7-CD89-D674-9668-012B2BE65370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F9BA48E2-74EE-3A99-AAF9-0FD12C7A149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1B8C5CE3-9D6E-38AE-AD3C-776950A25F03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85C3CAE1-D986-6C01-E1B2-343498A2E2BC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9FE2B51C-CEC1-460D-54A8-552724AE744B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67713355-4434-A7F1-BE29-B1D5E728E372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17353F5-7B93-5A91-9503-B5A5997CA2F8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0F111810-B953-3624-4612-2BF7B4EC9D84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A2D868AD-EFF2-58DD-1B92-B27EEE5E6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234BD9F-22AF-EAF1-5186-ACF67A64BA24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EB169DB-B95C-444F-9CAD-887577318824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030AA8-AFD0-1B42-786F-D2342F9C67AE}"/>
              </a:ext>
            </a:extLst>
          </p:cNvPr>
          <p:cNvSpPr/>
          <p:nvPr/>
        </p:nvSpPr>
        <p:spPr>
          <a:xfrm>
            <a:off x="-29215" y="1"/>
            <a:ext cx="2099723" cy="6857998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037326C-581D-BEA6-DF9B-2B9811EA77B7}"/>
              </a:ext>
            </a:extLst>
          </p:cNvPr>
          <p:cNvGrpSpPr/>
          <p:nvPr/>
        </p:nvGrpSpPr>
        <p:grpSpPr>
          <a:xfrm>
            <a:off x="239365" y="5551703"/>
            <a:ext cx="1568313" cy="1027458"/>
            <a:chOff x="1823224" y="4780011"/>
            <a:chExt cx="1568313" cy="102745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C952AFD-AA2C-6055-8633-FF8E752026BA}"/>
                </a:ext>
              </a:extLst>
            </p:cNvPr>
            <p:cNvGrpSpPr/>
            <p:nvPr/>
          </p:nvGrpSpPr>
          <p:grpSpPr>
            <a:xfrm>
              <a:off x="1823224" y="4780011"/>
              <a:ext cx="1568313" cy="1027458"/>
              <a:chOff x="5942356" y="5575644"/>
              <a:chExt cx="1568313" cy="1027458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46FAE887-D12D-09D6-0362-DD6F6B3AAA17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D62B15D-D160-0FCE-D6AF-8EFA8CB05303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EDUCATION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071D917-F1F0-3D78-5CE2-D50EAF4C1BEF}"/>
                </a:ext>
              </a:extLst>
            </p:cNvPr>
            <p:cNvGrpSpPr/>
            <p:nvPr/>
          </p:nvGrpSpPr>
          <p:grpSpPr>
            <a:xfrm>
              <a:off x="2307344" y="4831920"/>
              <a:ext cx="629406" cy="629406"/>
              <a:chOff x="2307344" y="4831920"/>
              <a:chExt cx="629406" cy="629406"/>
            </a:xfrm>
          </p:grpSpPr>
          <p:pic>
            <p:nvPicPr>
              <p:cNvPr id="7" name="Graphic 6" descr="Remote learning language with solid fill">
                <a:extLst>
                  <a:ext uri="{FF2B5EF4-FFF2-40B4-BE49-F238E27FC236}">
                    <a16:creationId xmlns:a16="http://schemas.microsoft.com/office/drawing/2014/main" id="{4D6888AD-41C9-1F27-B357-57ADDBA29B9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07344" y="4831920"/>
                <a:ext cx="629406" cy="629406"/>
              </a:xfrm>
              <a:prstGeom prst="rect">
                <a:avLst/>
              </a:prstGeom>
            </p:spPr>
          </p:pic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19388FFB-3C43-F3E4-D233-6D01E63D04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63298">
                <a:off x="2634692" y="5162503"/>
                <a:ext cx="60694" cy="70664"/>
              </a:xfrm>
              <a:custGeom>
                <a:avLst/>
                <a:gdLst>
                  <a:gd name="T0" fmla="*/ 0 w 507"/>
                  <a:gd name="T1" fmla="*/ 96 h 592"/>
                  <a:gd name="T2" fmla="*/ 125 w 507"/>
                  <a:gd name="T3" fmla="*/ 591 h 592"/>
                  <a:gd name="T4" fmla="*/ 285 w 507"/>
                  <a:gd name="T5" fmla="*/ 423 h 592"/>
                  <a:gd name="T6" fmla="*/ 506 w 507"/>
                  <a:gd name="T7" fmla="*/ 494 h 592"/>
                  <a:gd name="T8" fmla="*/ 381 w 507"/>
                  <a:gd name="T9" fmla="*/ 0 h 592"/>
                  <a:gd name="T10" fmla="*/ 0 w 507"/>
                  <a:gd name="T11" fmla="*/ 96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592">
                    <a:moveTo>
                      <a:pt x="0" y="96"/>
                    </a:moveTo>
                    <a:lnTo>
                      <a:pt x="125" y="591"/>
                    </a:lnTo>
                    <a:lnTo>
                      <a:pt x="285" y="423"/>
                    </a:lnTo>
                    <a:lnTo>
                      <a:pt x="506" y="494"/>
                    </a:lnTo>
                    <a:lnTo>
                      <a:pt x="381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B0302F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Raleway Light" panose="020B0403030101060003" pitchFamily="34" charset="0"/>
                </a:endParaRPr>
              </a:p>
            </p:txBody>
          </p: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7A979829-896E-63D1-CC2C-515AD603B73B}"/>
              </a:ext>
            </a:extLst>
          </p:cNvPr>
          <p:cNvSpPr txBox="1"/>
          <p:nvPr/>
        </p:nvSpPr>
        <p:spPr>
          <a:xfrm>
            <a:off x="3686174" y="1237160"/>
            <a:ext cx="6514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provide details (</a:t>
            </a:r>
            <a:r>
              <a:rPr lang="en-GB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National Thrombosis Week/World thrombosis Day activities etc)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0DDA51D-7C22-58E5-88D9-9A455F0771B7}"/>
              </a:ext>
            </a:extLst>
          </p:cNvPr>
          <p:cNvSpPr txBox="1"/>
          <p:nvPr/>
        </p:nvSpPr>
        <p:spPr>
          <a:xfrm>
            <a:off x="2962274" y="723431"/>
            <a:ext cx="6267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Prevention Education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B373A4-8E23-EC80-DC60-600BB42BA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1681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2F94D-6E0E-73EE-0258-115EDF951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8825750-0829-8F33-D04B-656167DA1BA0}"/>
              </a:ext>
            </a:extLst>
          </p:cNvPr>
          <p:cNvGrpSpPr/>
          <p:nvPr/>
        </p:nvGrpSpPr>
        <p:grpSpPr>
          <a:xfrm>
            <a:off x="244085" y="1546774"/>
            <a:ext cx="1568313" cy="1027801"/>
            <a:chOff x="9461345" y="4151403"/>
            <a:chExt cx="1568313" cy="102780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6840979-7862-29FF-4F17-81621B6F2E27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D3505625-F7BA-951F-6279-8A196F1FB1BE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D650C7-3D03-604F-955C-4595DE1D145A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0" name="Graphic 9" descr="Research with solid fill">
              <a:extLst>
                <a:ext uri="{FF2B5EF4-FFF2-40B4-BE49-F238E27FC236}">
                  <a16:creationId xmlns:a16="http://schemas.microsoft.com/office/drawing/2014/main" id="{165005A0-AE7D-4F17-BB98-FFC41F4A16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C32BD8B-61FA-6DD0-1031-136F4AEA197F}"/>
              </a:ext>
            </a:extLst>
          </p:cNvPr>
          <p:cNvGrpSpPr/>
          <p:nvPr/>
        </p:nvGrpSpPr>
        <p:grpSpPr>
          <a:xfrm>
            <a:off x="177748" y="4182218"/>
            <a:ext cx="1631818" cy="1027458"/>
            <a:chOff x="7309926" y="2324157"/>
            <a:chExt cx="1631818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E25D6B32-0E82-EE70-6B8E-FAE46B50A808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78BFBB90-8D8C-CCA6-887D-0719F8B1FE24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805EBB51-2E41-3158-7BCF-71071A7E70B5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BDA5B7F3-37D1-6BED-A09E-AA239C015B0D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EE0EEB7D-D2DF-4C63-5F92-F20BA6F1E546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66EB4A38-99A8-9200-B7A7-4B0E6753D1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0D220549-1F8C-D8AC-BE1B-6B143E7A51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AAEE21F-1F20-F08A-B65A-B449441B3EAC}"/>
              </a:ext>
            </a:extLst>
          </p:cNvPr>
          <p:cNvGrpSpPr/>
          <p:nvPr/>
        </p:nvGrpSpPr>
        <p:grpSpPr>
          <a:xfrm>
            <a:off x="208624" y="2846821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E4CA585-D1F0-6465-F09A-D2031E821D30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ABE08F63-5B19-2F27-1387-DE6C097C3F71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A77F7F2D-7FE5-EE44-D2BB-8BD9A21F9C66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0CCDEEC-E6A9-AB81-461B-CAD4322046E9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50C763D7-627A-476D-F241-6AC74B1231D1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C9C88959-DDE6-1F81-624D-DE131E26D93A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2F17FA2F-A2E2-F1B0-82CB-FDB966C2084B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160F5221-8DF5-69D3-2A5E-44B23D2E8B61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59136D78-BAFE-49A8-6A0F-300C7361688C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A1CB92A-6488-FCAD-4E4C-A864E0682763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28C01449-DB55-E085-BE5D-BABD16C060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86741347-3E3C-2113-6BEA-72BFEF8B87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A4669A12-31C9-E074-3B65-B4A99CB274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3677939F-0FE0-CD68-332F-50CB16817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649808A6-2320-8739-C0C5-A1D3F58E60CD}"/>
              </a:ext>
            </a:extLst>
          </p:cNvPr>
          <p:cNvGrpSpPr/>
          <p:nvPr/>
        </p:nvGrpSpPr>
        <p:grpSpPr>
          <a:xfrm>
            <a:off x="253610" y="209702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4F0FCAB-7AE7-6861-FDFA-EBF307ACFE12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7D3B7E18-C599-DDAF-C7A8-514471B7EE3C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4A53E30B-A384-98B3-B682-CA6F1F128B29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9DB3C84B-0E8A-D7A2-F95A-4A453B0070FF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21F79AB-C49E-C2A2-953E-BE1F7AA57211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F9A0DDFC-9FBE-2FCD-D07B-BE7579D61E4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5A58B72D-BD1D-8ABA-6B41-CBD5D5CD28DC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5BBA98EE-9CD2-F0E4-D92A-451A6DC75D15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5F662112-03E2-6B67-F573-6DDC321D66CD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A080F9A1-8DA7-72FB-C4A2-03F3C1C07E24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43A81E3-61C9-9FC0-87A7-FC60100A66B5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C32FD5A6-68D0-43A3-DE6A-97F18879BE98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4A808BAA-5D67-9685-24BD-B6D7D0A03EB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829C903-75EB-EF4A-2032-BC15D2FA0FE9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463072A-28C4-94F1-8298-ED493F34B1CF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2ADD2C-0D54-51FD-0852-F7B7407C053E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5DEBA24-6444-7369-4E61-6691F7A4B4B6}"/>
              </a:ext>
            </a:extLst>
          </p:cNvPr>
          <p:cNvGrpSpPr/>
          <p:nvPr/>
        </p:nvGrpSpPr>
        <p:grpSpPr>
          <a:xfrm>
            <a:off x="239365" y="5551703"/>
            <a:ext cx="1568313" cy="1027458"/>
            <a:chOff x="1823224" y="4780011"/>
            <a:chExt cx="1568313" cy="102745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CA9812E-4A70-4613-62FB-02369B8235B3}"/>
                </a:ext>
              </a:extLst>
            </p:cNvPr>
            <p:cNvGrpSpPr/>
            <p:nvPr/>
          </p:nvGrpSpPr>
          <p:grpSpPr>
            <a:xfrm>
              <a:off x="1823224" y="4780011"/>
              <a:ext cx="1568313" cy="1027458"/>
              <a:chOff x="5942356" y="5575644"/>
              <a:chExt cx="1568313" cy="1027458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01A9AE9E-E6B9-9AB1-1349-F93801FAD403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DD44458-6081-D7D2-DDFA-FEA9F607E105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EDUCATION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7E9E6A7-E1B7-1C48-30F2-3A9EF5B1BE02}"/>
                </a:ext>
              </a:extLst>
            </p:cNvPr>
            <p:cNvGrpSpPr/>
            <p:nvPr/>
          </p:nvGrpSpPr>
          <p:grpSpPr>
            <a:xfrm>
              <a:off x="2307344" y="4831920"/>
              <a:ext cx="629406" cy="629406"/>
              <a:chOff x="2307344" y="4831920"/>
              <a:chExt cx="629406" cy="629406"/>
            </a:xfrm>
          </p:grpSpPr>
          <p:pic>
            <p:nvPicPr>
              <p:cNvPr id="7" name="Graphic 6" descr="Remote learning language with solid fill">
                <a:extLst>
                  <a:ext uri="{FF2B5EF4-FFF2-40B4-BE49-F238E27FC236}">
                    <a16:creationId xmlns:a16="http://schemas.microsoft.com/office/drawing/2014/main" id="{054831C9-8C38-C0EB-05AC-541B0C9224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07344" y="4831920"/>
                <a:ext cx="629406" cy="629406"/>
              </a:xfrm>
              <a:prstGeom prst="rect">
                <a:avLst/>
              </a:prstGeom>
            </p:spPr>
          </p:pic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00480385-D0B8-C19A-4695-90531E59A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63298">
                <a:off x="2634692" y="5162503"/>
                <a:ext cx="60694" cy="70664"/>
              </a:xfrm>
              <a:custGeom>
                <a:avLst/>
                <a:gdLst>
                  <a:gd name="T0" fmla="*/ 0 w 507"/>
                  <a:gd name="T1" fmla="*/ 96 h 592"/>
                  <a:gd name="T2" fmla="*/ 125 w 507"/>
                  <a:gd name="T3" fmla="*/ 591 h 592"/>
                  <a:gd name="T4" fmla="*/ 285 w 507"/>
                  <a:gd name="T5" fmla="*/ 423 h 592"/>
                  <a:gd name="T6" fmla="*/ 506 w 507"/>
                  <a:gd name="T7" fmla="*/ 494 h 592"/>
                  <a:gd name="T8" fmla="*/ 381 w 507"/>
                  <a:gd name="T9" fmla="*/ 0 h 592"/>
                  <a:gd name="T10" fmla="*/ 0 w 507"/>
                  <a:gd name="T11" fmla="*/ 96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592">
                    <a:moveTo>
                      <a:pt x="0" y="96"/>
                    </a:moveTo>
                    <a:lnTo>
                      <a:pt x="125" y="591"/>
                    </a:lnTo>
                    <a:lnTo>
                      <a:pt x="285" y="423"/>
                    </a:lnTo>
                    <a:lnTo>
                      <a:pt x="506" y="494"/>
                    </a:lnTo>
                    <a:lnTo>
                      <a:pt x="381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B0302F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Raleway Light" panose="020B0403030101060003" pitchFamily="34" charset="0"/>
                </a:endParaRPr>
              </a:p>
            </p:txBody>
          </p:sp>
        </p:grp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90DDA51D-7C22-58E5-88D9-9A455F0771B7}"/>
              </a:ext>
            </a:extLst>
          </p:cNvPr>
          <p:cNvSpPr txBox="1"/>
          <p:nvPr/>
        </p:nvSpPr>
        <p:spPr>
          <a:xfrm>
            <a:off x="2962274" y="723431"/>
            <a:ext cx="6267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Prevention Education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A979829-896E-63D1-CC2C-515AD603B73B}"/>
              </a:ext>
            </a:extLst>
          </p:cNvPr>
          <p:cNvSpPr txBox="1"/>
          <p:nvPr/>
        </p:nvSpPr>
        <p:spPr>
          <a:xfrm>
            <a:off x="3686174" y="1237160"/>
            <a:ext cx="6514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provide details (Induction teaching, ad hoc clinical teaching/ awareness events)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5A34921-EC26-51F6-95E5-DC83F7A12E9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621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7C7A1-4576-3244-11A2-6262F5ECD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C6FBF65-9E9A-3F6A-F352-2779789EDD76}"/>
              </a:ext>
            </a:extLst>
          </p:cNvPr>
          <p:cNvGrpSpPr/>
          <p:nvPr/>
        </p:nvGrpSpPr>
        <p:grpSpPr>
          <a:xfrm>
            <a:off x="244085" y="1546774"/>
            <a:ext cx="1568313" cy="1027801"/>
            <a:chOff x="9461345" y="4151403"/>
            <a:chExt cx="1568313" cy="102780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922B225-7156-4A17-7C97-BDAA694FDB64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A927A0DC-C9BA-BBAA-482F-C6C55B20B260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069213A-7E66-C0CB-B9D1-CF8BD0A3DBE9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0" name="Graphic 9" descr="Research with solid fill">
              <a:extLst>
                <a:ext uri="{FF2B5EF4-FFF2-40B4-BE49-F238E27FC236}">
                  <a16:creationId xmlns:a16="http://schemas.microsoft.com/office/drawing/2014/main" id="{782018DF-71B4-E147-9582-2FAA13CB35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BB7D32A-D1B4-21A4-3F37-DC9436938C8B}"/>
              </a:ext>
            </a:extLst>
          </p:cNvPr>
          <p:cNvGrpSpPr/>
          <p:nvPr/>
        </p:nvGrpSpPr>
        <p:grpSpPr>
          <a:xfrm>
            <a:off x="177748" y="4182218"/>
            <a:ext cx="1631818" cy="1027458"/>
            <a:chOff x="7309926" y="2324157"/>
            <a:chExt cx="1631818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9A37362F-A0AB-FE62-0D6E-71A253ECEBC7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0E49509C-E4C4-936F-F4AC-3C1CCB079594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591F1B05-C0D6-F1C8-B3AF-50077CDF600F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AF88037-D87B-1D76-954C-5A01847DF323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0EEBF9EB-E0AE-44FC-A93A-ABFF196C76D9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F2D895DD-D1AD-DAA2-1D81-B009D28F2D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86409FDA-5C4A-115F-18C9-CE46CF4972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D9B756C-DB73-8259-36EA-E960544B92D6}"/>
              </a:ext>
            </a:extLst>
          </p:cNvPr>
          <p:cNvGrpSpPr/>
          <p:nvPr/>
        </p:nvGrpSpPr>
        <p:grpSpPr>
          <a:xfrm>
            <a:off x="208624" y="2846821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DB34A30-01AD-8756-A15B-18DF38E4DA8F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9CD926CC-B874-1C85-2DB1-F3C604141B6D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11210AF-9727-E585-97A2-BD2C0C72FF6A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F711432-02EF-E95D-747F-4C9FF0919E7E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421BCE90-947A-C1F6-5B1B-C05AE40204CD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C037962C-9B5E-F49B-BAE7-479F34906F02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CFA8B16D-43A6-49C6-D070-062F01279FDF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76AEC71F-C993-F971-9BEB-E44D0B6B4618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4476FB6C-BE83-9128-09DF-667F737685D6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28B4358D-0B74-81D3-D241-9128C1791549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B4F815E1-093B-9155-EDAA-8967F0D0DC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7C98E88A-8F7A-5128-0B1C-BB503142A3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52C935DD-339D-454B-B7F4-F4FE588402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4A1036FA-EA8B-D672-D0A6-1C9879021B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B006DAB-B325-79EE-FCC6-3C85C329FB59}"/>
              </a:ext>
            </a:extLst>
          </p:cNvPr>
          <p:cNvGrpSpPr/>
          <p:nvPr/>
        </p:nvGrpSpPr>
        <p:grpSpPr>
          <a:xfrm>
            <a:off x="253610" y="209702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2C1C3CC-477C-5E23-A981-727E1FD87688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D0A641FB-59FB-3BA6-898F-967AD0DD5C5B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7A8747B-37D1-5969-63F7-AD4107B17875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98ADEDD3-AFB3-9502-1F49-9EBDE0A5E724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7DAC8877-DF8D-0B08-8C97-E72BA1B9A5DA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88814EA9-C81C-8BE4-E4B4-CDC143A82EF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081359F7-F075-0DD3-2608-3BA79B4A3773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9FAAFE8E-0C82-860E-9705-186BA42BE26D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5252F9C3-F3C4-FD8C-A18D-9E3A456290D5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35324C7D-3CED-E8A0-11FB-6225A79B3643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47CB225-376C-181C-09F7-8FAD57BCCE0A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314F076-974C-976E-75BD-FEAE15528034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7F37B900-CC62-0545-75D8-366A65F67A3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B58EAA4-72C2-97B6-3458-777110F301F6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0B76715-3F67-313C-D8AF-B3FD48FE2660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6E4543-0B0A-27DB-EDDD-274EA86FDC6B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546B5A-69E3-D3D7-F5E5-34BF05503B90}"/>
              </a:ext>
            </a:extLst>
          </p:cNvPr>
          <p:cNvGrpSpPr/>
          <p:nvPr/>
        </p:nvGrpSpPr>
        <p:grpSpPr>
          <a:xfrm>
            <a:off x="239365" y="5551703"/>
            <a:ext cx="1568313" cy="1027458"/>
            <a:chOff x="1823224" y="4780011"/>
            <a:chExt cx="1568313" cy="102745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670CED4-083E-C9BE-8040-4306ECE50549}"/>
                </a:ext>
              </a:extLst>
            </p:cNvPr>
            <p:cNvGrpSpPr/>
            <p:nvPr/>
          </p:nvGrpSpPr>
          <p:grpSpPr>
            <a:xfrm>
              <a:off x="1823224" y="4780011"/>
              <a:ext cx="1568313" cy="1027458"/>
              <a:chOff x="5942356" y="5575644"/>
              <a:chExt cx="1568313" cy="1027458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55B875F3-806F-D699-9ECF-2A6AA8E39796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51BF5F-E3F0-C2B4-D3C7-08FBAE087D23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EDUCATION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2C52C03-A4BF-8181-8896-251619A8DAF4}"/>
                </a:ext>
              </a:extLst>
            </p:cNvPr>
            <p:cNvGrpSpPr/>
            <p:nvPr/>
          </p:nvGrpSpPr>
          <p:grpSpPr>
            <a:xfrm>
              <a:off x="2307344" y="4831920"/>
              <a:ext cx="629406" cy="629406"/>
              <a:chOff x="2307344" y="4831920"/>
              <a:chExt cx="629406" cy="629406"/>
            </a:xfrm>
          </p:grpSpPr>
          <p:pic>
            <p:nvPicPr>
              <p:cNvPr id="7" name="Graphic 6" descr="Remote learning language with solid fill">
                <a:extLst>
                  <a:ext uri="{FF2B5EF4-FFF2-40B4-BE49-F238E27FC236}">
                    <a16:creationId xmlns:a16="http://schemas.microsoft.com/office/drawing/2014/main" id="{399560CB-07EF-C349-901C-6DC365D0DE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07344" y="4831920"/>
                <a:ext cx="629406" cy="629406"/>
              </a:xfrm>
              <a:prstGeom prst="rect">
                <a:avLst/>
              </a:prstGeom>
            </p:spPr>
          </p:pic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9FF596AE-AE98-9E3E-5CA2-D15751803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63298">
                <a:off x="2634692" y="5162503"/>
                <a:ext cx="60694" cy="70664"/>
              </a:xfrm>
              <a:custGeom>
                <a:avLst/>
                <a:gdLst>
                  <a:gd name="T0" fmla="*/ 0 w 507"/>
                  <a:gd name="T1" fmla="*/ 96 h 592"/>
                  <a:gd name="T2" fmla="*/ 125 w 507"/>
                  <a:gd name="T3" fmla="*/ 591 h 592"/>
                  <a:gd name="T4" fmla="*/ 285 w 507"/>
                  <a:gd name="T5" fmla="*/ 423 h 592"/>
                  <a:gd name="T6" fmla="*/ 506 w 507"/>
                  <a:gd name="T7" fmla="*/ 494 h 592"/>
                  <a:gd name="T8" fmla="*/ 381 w 507"/>
                  <a:gd name="T9" fmla="*/ 0 h 592"/>
                  <a:gd name="T10" fmla="*/ 0 w 507"/>
                  <a:gd name="T11" fmla="*/ 96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592">
                    <a:moveTo>
                      <a:pt x="0" y="96"/>
                    </a:moveTo>
                    <a:lnTo>
                      <a:pt x="125" y="591"/>
                    </a:lnTo>
                    <a:lnTo>
                      <a:pt x="285" y="423"/>
                    </a:lnTo>
                    <a:lnTo>
                      <a:pt x="506" y="494"/>
                    </a:lnTo>
                    <a:lnTo>
                      <a:pt x="381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B0302F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Raleway Light" panose="020B0403030101060003" pitchFamily="34" charset="0"/>
                </a:endParaRPr>
              </a:p>
            </p:txBody>
          </p:sp>
        </p:grp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90DDA51D-7C22-58E5-88D9-9A455F0771B7}"/>
              </a:ext>
            </a:extLst>
          </p:cNvPr>
          <p:cNvSpPr txBox="1"/>
          <p:nvPr/>
        </p:nvSpPr>
        <p:spPr>
          <a:xfrm>
            <a:off x="2962274" y="723431"/>
            <a:ext cx="6267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Prevention Education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A979829-896E-63D1-CC2C-515AD603B73B}"/>
              </a:ext>
            </a:extLst>
          </p:cNvPr>
          <p:cNvSpPr txBox="1"/>
          <p:nvPr/>
        </p:nvSpPr>
        <p:spPr>
          <a:xfrm>
            <a:off x="3686174" y="1237160"/>
            <a:ext cx="6514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provide details (Internal VTE prevention comms)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5ABA365-F33A-BA97-3AA0-D393023AE1F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6155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62240-1D1A-1FCA-AAAA-A67813B0E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40AE424D-EDD2-7583-2A74-8B3C9654AB89}"/>
              </a:ext>
            </a:extLst>
          </p:cNvPr>
          <p:cNvGrpSpPr/>
          <p:nvPr/>
        </p:nvGrpSpPr>
        <p:grpSpPr>
          <a:xfrm>
            <a:off x="244085" y="251374"/>
            <a:ext cx="1568313" cy="1027801"/>
            <a:chOff x="9461345" y="4151403"/>
            <a:chExt cx="1568313" cy="102780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5AC0AF2-A4C5-577B-8C02-3610A4D9C053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CF5101DD-6F93-36FA-1C91-F7AF9B537493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BCC022C-25CA-F4BE-1ED5-72C1D24DDAFD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7" name="Graphic 16" descr="Research with solid fill">
              <a:extLst>
                <a:ext uri="{FF2B5EF4-FFF2-40B4-BE49-F238E27FC236}">
                  <a16:creationId xmlns:a16="http://schemas.microsoft.com/office/drawing/2014/main" id="{424F8DF0-7D56-6264-138F-37CB5B279F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1A449C1-CAFC-E3D5-46E1-4D54056338E1}"/>
              </a:ext>
            </a:extLst>
          </p:cNvPr>
          <p:cNvGrpSpPr/>
          <p:nvPr/>
        </p:nvGrpSpPr>
        <p:grpSpPr>
          <a:xfrm>
            <a:off x="175860" y="4254525"/>
            <a:ext cx="1631818" cy="1027458"/>
            <a:chOff x="1759719" y="4780011"/>
            <a:chExt cx="1631818" cy="102745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41CE7E-DB7B-57E0-6E56-4F00343CB3DA}"/>
                </a:ext>
              </a:extLst>
            </p:cNvPr>
            <p:cNvGrpSpPr/>
            <p:nvPr/>
          </p:nvGrpSpPr>
          <p:grpSpPr>
            <a:xfrm>
              <a:off x="1759719" y="4780011"/>
              <a:ext cx="1631818" cy="1027458"/>
              <a:chOff x="7309926" y="2324157"/>
              <a:chExt cx="1631818" cy="1027458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ABEDCC16-E9F1-F9C1-6626-9B0E90A85D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09926" y="2948705"/>
                <a:ext cx="707590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F960F2D-8093-965A-5EEC-7E1758FC4735}"/>
                  </a:ext>
                </a:extLst>
              </p:cNvPr>
              <p:cNvGrpSpPr/>
              <p:nvPr/>
            </p:nvGrpSpPr>
            <p:grpSpPr>
              <a:xfrm>
                <a:off x="7373431" y="2324157"/>
                <a:ext cx="1568313" cy="1027458"/>
                <a:chOff x="5942356" y="5575644"/>
                <a:chExt cx="1568313" cy="1027458"/>
              </a:xfrm>
            </p:grpSpPr>
            <p:sp>
              <p:nvSpPr>
                <p:cNvPr id="12" name="Rectangle: Rounded Corners 11">
                  <a:extLst>
                    <a:ext uri="{FF2B5EF4-FFF2-40B4-BE49-F238E27FC236}">
                      <a16:creationId xmlns:a16="http://schemas.microsoft.com/office/drawing/2014/main" id="{2EFD9BA5-FAF0-F82C-E4A9-ADCE970E102A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9749328-7992-AAAF-4BA9-F61224D4AC40}"/>
                    </a:ext>
                  </a:extLst>
                </p:cNvPr>
                <p:cNvSpPr txBox="1"/>
                <p:nvPr/>
              </p:nvSpPr>
              <p:spPr>
                <a:xfrm>
                  <a:off x="5942356" y="6174760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EDUCATION</a:t>
                  </a:r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C06C1A2-E7B1-1987-95FC-243EB339B5F3}"/>
                </a:ext>
              </a:extLst>
            </p:cNvPr>
            <p:cNvGrpSpPr/>
            <p:nvPr/>
          </p:nvGrpSpPr>
          <p:grpSpPr>
            <a:xfrm>
              <a:off x="2307344" y="4831920"/>
              <a:ext cx="629406" cy="629406"/>
              <a:chOff x="2307344" y="4831920"/>
              <a:chExt cx="629406" cy="629406"/>
            </a:xfrm>
          </p:grpSpPr>
          <p:pic>
            <p:nvPicPr>
              <p:cNvPr id="7" name="Graphic 6" descr="Remote learning language with solid fill">
                <a:extLst>
                  <a:ext uri="{FF2B5EF4-FFF2-40B4-BE49-F238E27FC236}">
                    <a16:creationId xmlns:a16="http://schemas.microsoft.com/office/drawing/2014/main" id="{B9C23A76-9C59-AF5E-6576-9838907749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307344" y="4831920"/>
                <a:ext cx="629406" cy="629406"/>
              </a:xfrm>
              <a:prstGeom prst="rect">
                <a:avLst/>
              </a:prstGeom>
            </p:spPr>
          </p:pic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251F1F3B-D261-272C-2C3B-45F0E4964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63298">
                <a:off x="2634692" y="5162503"/>
                <a:ext cx="60694" cy="70664"/>
              </a:xfrm>
              <a:custGeom>
                <a:avLst/>
                <a:gdLst>
                  <a:gd name="T0" fmla="*/ 0 w 507"/>
                  <a:gd name="T1" fmla="*/ 96 h 592"/>
                  <a:gd name="T2" fmla="*/ 125 w 507"/>
                  <a:gd name="T3" fmla="*/ 591 h 592"/>
                  <a:gd name="T4" fmla="*/ 285 w 507"/>
                  <a:gd name="T5" fmla="*/ 423 h 592"/>
                  <a:gd name="T6" fmla="*/ 506 w 507"/>
                  <a:gd name="T7" fmla="*/ 494 h 592"/>
                  <a:gd name="T8" fmla="*/ 381 w 507"/>
                  <a:gd name="T9" fmla="*/ 0 h 592"/>
                  <a:gd name="T10" fmla="*/ 0 w 507"/>
                  <a:gd name="T11" fmla="*/ 96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7" h="592">
                    <a:moveTo>
                      <a:pt x="0" y="96"/>
                    </a:moveTo>
                    <a:lnTo>
                      <a:pt x="125" y="591"/>
                    </a:lnTo>
                    <a:lnTo>
                      <a:pt x="285" y="423"/>
                    </a:lnTo>
                    <a:lnTo>
                      <a:pt x="506" y="494"/>
                    </a:lnTo>
                    <a:lnTo>
                      <a:pt x="381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B0302F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Raleway Light" panose="020B0403030101060003" pitchFamily="34" charset="0"/>
                </a:endParaRPr>
              </a:p>
            </p:txBody>
          </p: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600C354-1A69-6D76-07DE-0AF13F88732B}"/>
              </a:ext>
            </a:extLst>
          </p:cNvPr>
          <p:cNvGrpSpPr/>
          <p:nvPr/>
        </p:nvGrpSpPr>
        <p:grpSpPr>
          <a:xfrm>
            <a:off x="177748" y="2885040"/>
            <a:ext cx="1631818" cy="1027458"/>
            <a:chOff x="7309926" y="2324157"/>
            <a:chExt cx="1631818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AE88DDB-2403-1DDB-3E55-70570C92892D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6E6EB9D-E11A-8204-FBE4-97E3AB4971ED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8C9D1F92-410A-91EC-86C6-3642A095465F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B904B389-F58C-AA39-0AEE-E7014CC2307A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067795E-CD57-6BD3-ED25-A2A354591D25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6433A8A3-43BE-C683-54B6-FE5D253745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075B1D71-0532-7359-0B0E-03D1263BEC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F6E09AD-B3BE-91AE-36A9-AD46C6B7CFE6}"/>
              </a:ext>
            </a:extLst>
          </p:cNvPr>
          <p:cNvGrpSpPr/>
          <p:nvPr/>
        </p:nvGrpSpPr>
        <p:grpSpPr>
          <a:xfrm>
            <a:off x="208624" y="1549643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03D897D0-A81F-27AD-3031-713EABF142CC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8828315F-BFD7-B621-45A0-B85B0A46179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BC36A91-CD70-CC20-C24E-9A1EBFDBA5BC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976F31B-C43C-767E-2DB1-4C15D1DE6224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91BEC7F4-6857-4E29-94E0-61AD95DE0A86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885BA66F-4B76-5B5C-5E10-A68EFF744757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EE4C2219-1D50-E19A-7ECE-74ADB8C53851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7A3541B-B6DE-551E-E579-8D4C3A7998AA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DABE4159-C002-995F-AD18-3E90772D0441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7CF514E3-6D4B-EED1-84D9-2719213A94DE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C1C9FDE2-BF92-6422-7F8E-DF113C9D79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D3CD2048-25ED-ED08-3753-095873266D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3AFBA46-49A0-8B8B-BCC2-6E49C59F3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E755BD5D-0F04-E105-C790-69EF90887D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4B8EB6B-FCDF-8241-7EF7-C23DCD54476A}"/>
              </a:ext>
            </a:extLst>
          </p:cNvPr>
          <p:cNvSpPr/>
          <p:nvPr/>
        </p:nvSpPr>
        <p:spPr>
          <a:xfrm>
            <a:off x="66675" y="538341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C1C7C4-9B86-1D6B-2A9B-6F3A7ED4896F}"/>
              </a:ext>
            </a:extLst>
          </p:cNvPr>
          <p:cNvSpPr/>
          <p:nvPr/>
        </p:nvSpPr>
        <p:spPr>
          <a:xfrm>
            <a:off x="-29215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77598EA-85A6-5E0F-66B6-11327C9EF2A1}"/>
              </a:ext>
            </a:extLst>
          </p:cNvPr>
          <p:cNvGrpSpPr/>
          <p:nvPr/>
        </p:nvGrpSpPr>
        <p:grpSpPr>
          <a:xfrm>
            <a:off x="233543" y="5550113"/>
            <a:ext cx="1568313" cy="1027458"/>
            <a:chOff x="92156" y="4766751"/>
            <a:chExt cx="1568313" cy="102745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0324634-BE8F-616B-39A2-3D5098C64BFA}"/>
                </a:ext>
              </a:extLst>
            </p:cNvPr>
            <p:cNvGrpSpPr/>
            <p:nvPr/>
          </p:nvGrpSpPr>
          <p:grpSpPr>
            <a:xfrm>
              <a:off x="92156" y="4766751"/>
              <a:ext cx="1568313" cy="1027458"/>
              <a:chOff x="5942356" y="5575644"/>
              <a:chExt cx="1568313" cy="1027458"/>
            </a:xfrm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CE3F5B35-6E65-F116-BDD5-933D71CCBE2A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B2D10C6-73FB-8B23-D72F-39A791FD7BAE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STAFF</a:t>
                </a:r>
              </a:p>
            </p:txBody>
          </p:sp>
        </p:grpSp>
        <p:pic>
          <p:nvPicPr>
            <p:cNvPr id="20" name="Graphic 19" descr="Users with solid fill">
              <a:extLst>
                <a:ext uri="{FF2B5EF4-FFF2-40B4-BE49-F238E27FC236}">
                  <a16:creationId xmlns:a16="http://schemas.microsoft.com/office/drawing/2014/main" id="{6BC9CCB6-29C7-4BB9-2FF1-6058CE330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63341" y="4800826"/>
              <a:ext cx="644001" cy="644001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0899115-217E-1E82-D944-8A4F631D077C}"/>
              </a:ext>
            </a:extLst>
          </p:cNvPr>
          <p:cNvSpPr txBox="1"/>
          <p:nvPr/>
        </p:nvSpPr>
        <p:spPr>
          <a:xfrm>
            <a:off x="3029596" y="596544"/>
            <a:ext cx="4130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Prevention Team/Committee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68D6928-65BB-B876-3DAA-5DA2357E2BDC}"/>
              </a:ext>
            </a:extLst>
          </p:cNvPr>
          <p:cNvSpPr/>
          <p:nvPr/>
        </p:nvSpPr>
        <p:spPr>
          <a:xfrm>
            <a:off x="4658953" y="2398887"/>
            <a:ext cx="4742498" cy="2857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A979829-896E-63D1-CC2C-515AD603B73B}"/>
              </a:ext>
            </a:extLst>
          </p:cNvPr>
          <p:cNvSpPr txBox="1"/>
          <p:nvPr/>
        </p:nvSpPr>
        <p:spPr>
          <a:xfrm>
            <a:off x="3686174" y="1237160"/>
            <a:ext cx="4587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provide details of the team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B40E55D-18F5-6898-1E24-20923823226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084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8BB5F-BB42-883D-B0DA-54A56BA89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55BC482-E688-B7E7-897F-6ADF93223DB6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AD55EA7-9A19-F5ED-A270-2A1DCFE62684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3DA20FAC-E175-51D7-A478-FEC273AA6BD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B824C13-30D1-51EB-9650-DF8CE81633E7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7" name="Graphic 6" descr="Research with solid fill">
              <a:extLst>
                <a:ext uri="{FF2B5EF4-FFF2-40B4-BE49-F238E27FC236}">
                  <a16:creationId xmlns:a16="http://schemas.microsoft.com/office/drawing/2014/main" id="{B291089E-2C44-C013-FDD7-DCB804E67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A3909AF-8507-3167-D028-FCCBD075E0A4}"/>
              </a:ext>
            </a:extLst>
          </p:cNvPr>
          <p:cNvSpPr/>
          <p:nvPr/>
        </p:nvSpPr>
        <p:spPr>
          <a:xfrm>
            <a:off x="85725" y="6846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544CCA02-5948-90B4-E564-C2FFE94ED090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DBDDBDC-13B4-95CD-9751-477FFA4A4E5C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8B019934-66F3-4CA1-0E49-F222CAD054B1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1EB19D34-0239-C74B-3B5A-56776DB6DF21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37A153E9-8D31-0FC6-EBF1-0BE5DEC2C917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39E44E4-AC48-067E-EB61-6772FD738FEB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129529AF-826E-0BC4-00DE-4319EA98519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F94E01D6-CCA8-1AF9-247A-7F80E88BEE0E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9CF018CD-666B-B3DE-7317-810437BEBB00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3FCF2D34-89F2-5BE6-16C2-89F3FD5A1447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299526B1-6D2A-2FE6-026D-802FE69F5072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5A41F6B-4D1D-FE38-12EC-3E3306F987C2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EC0D18A7-908D-4F41-2969-25D68DB6A1B5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D004B8F7-D341-96E2-17B3-D1C9CC82ACD6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CE30C92-1F86-A5B7-483A-3BAF753BD519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71CD977A-7572-47FF-0EE2-B987E218A150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2F576EC-DE9E-3F5C-C0DC-115B603F5EAC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AC21A5C5-5F78-A550-CA28-1F7B51872BD0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379988F-563F-871C-EE62-1D6698F7D698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AB529DE2-962B-A50E-FA47-E6D6313E4356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88D7AE7C-EE22-C0A0-5836-C8F7ED568D75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CE3C957E-3978-A03E-E388-514E29B2DD60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5046F3D7-ACC8-671D-0E21-B3DBE2334D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20FA81C4-98EE-00D1-9A2C-2124D71A70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BE01B62B-B2DF-951A-6C39-89DCFFC05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C150340-3885-CC62-FB60-306F21273C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F73F7BD-BD1F-D5CC-B252-0CA76F80694B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51C70A5-EA05-F451-5865-68B423D165F2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A425B79F-D28D-C2D4-262D-B87633588D38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D2AA1D4-9FFC-FBBF-85B7-15D9D5B0811B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4342622-DE9A-ADA5-12F6-A39804A92CCE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2E8133C-23D2-4924-E512-58EE9B2E5A67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C3E79C5-2A74-44E6-1A6C-89791DFC0A01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7370CAC4-F59E-F269-C8E9-3CC201AE2C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98CB0A17-3FFF-E2EC-660C-B752F5B701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3218780-F40D-2549-8C77-CB46D9219C4C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A0C0E53-FEDC-E40F-1D80-207B98FE2787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C1AFB64B-366F-9EAE-9AE3-539DDE36124E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A6E88BAE-9270-2C4B-429D-7B9A6D9BA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E11F37A-D2BC-BA85-C4B0-5584F638B06C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32DB962-8798-D6C6-AAF5-41547FB625C8}"/>
              </a:ext>
            </a:extLst>
          </p:cNvPr>
          <p:cNvSpPr txBox="1"/>
          <p:nvPr/>
        </p:nvSpPr>
        <p:spPr>
          <a:xfrm>
            <a:off x="3133344" y="609600"/>
            <a:ext cx="4279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Risk Assessment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814081-44CB-46D3-FBE3-8EB83C615CF7}"/>
              </a:ext>
            </a:extLst>
          </p:cNvPr>
          <p:cNvSpPr txBox="1"/>
          <p:nvPr/>
        </p:nvSpPr>
        <p:spPr>
          <a:xfrm>
            <a:off x="3044952" y="1268856"/>
            <a:ext cx="8138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summary of the centre’s approach to Venous Thromboembolism (VTE) risk assessment, including data collection methods.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7B68C3-7C92-F82E-FE37-D248E74C1BA0}"/>
              </a:ext>
            </a:extLst>
          </p:cNvPr>
          <p:cNvSpPr/>
          <p:nvPr/>
        </p:nvSpPr>
        <p:spPr>
          <a:xfrm>
            <a:off x="4315968" y="2731008"/>
            <a:ext cx="5754624" cy="3267456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061D1C-1B88-67E8-7061-913D3D2495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2746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13C4D-7D1B-3AD5-7F77-5C2D57BBC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7A1FBF9-F896-9F47-E84E-A4FBCBD22B2E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2919BFE-6087-6425-669B-669AC0446E42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FCF726E4-43C3-6017-0F99-FAFD742AB419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927BD1E-E910-B773-9E8B-3AC343E50FC8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8" name="Graphic 7" descr="Research with solid fill">
              <a:extLst>
                <a:ext uri="{FF2B5EF4-FFF2-40B4-BE49-F238E27FC236}">
                  <a16:creationId xmlns:a16="http://schemas.microsoft.com/office/drawing/2014/main" id="{7E86DC0C-BB3D-AAF5-3782-2AD3851C8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3AA74A5-1FFF-9DC3-C684-0C8B4A953598}"/>
              </a:ext>
            </a:extLst>
          </p:cNvPr>
          <p:cNvSpPr/>
          <p:nvPr/>
        </p:nvSpPr>
        <p:spPr>
          <a:xfrm>
            <a:off x="85725" y="6846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9B76C0C-6805-C07B-6281-28A85DEC3347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6A3AA5A-0C3C-5E2F-A1C3-4ACDB9176FDD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7BF870E-CAFD-A2DE-2B06-23E5F9975428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D70A9347-0C1F-C570-EF71-3F7E9EB38424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A741EEBF-E956-2140-E811-C5ECFA5B40F8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99A4145-83FB-A9E4-7ABE-6373F415B8AF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706EB513-65FE-2DA1-59E6-9CF709137ED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DC34F4A7-01CF-9FD2-D01F-03BB68BE1B35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D1B17BDF-7474-6587-AA09-EC9F110DE5F2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7B167C93-CD1C-C496-A78C-19D1DF7CDBC2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E0AB50A2-3C84-6AD0-D3C6-C4CA367A0AAE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2B4463B-6296-CF27-ECEE-3C212EDCB475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44033F8-8287-F5AA-A68F-F2C064A408E0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FA3B85A6-7FE2-7E6B-516A-4E21160A9351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860D201-0E63-8E54-AE30-1DE1FBB4646A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E717E1C9-371B-981A-BCE5-2FD28448E5F4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2FF1368-457C-5EBF-7644-465999A1BBE6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FB9C7EC0-F980-5660-EA86-13212CE65D5E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B7CD210-7532-99CC-AA69-8D951CA42F30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35E6F7B8-51B1-B019-8E4C-C7BE235B6B35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04DA209E-1CAA-252F-C290-9A8DDA642763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40AE7A37-3CD4-99A1-E053-A1966E4AFC6A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FA95250F-C056-DFFF-CBFC-2455D930B4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86F267E9-D6A6-6417-1515-3A83B22656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E62D258-C7BD-1F62-BF83-9F3EA37295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F9137FE-97CB-798F-5621-2C446BCB8D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D7DDEDE-C705-7C07-A4B4-FC46683DF96F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5E78BBF-5638-4A68-F366-DEE6C61D3FA3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D63025B-53C1-6B40-DC68-7F7C11601872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279009B9-5CDE-E7E6-5AE0-3F9E5B958557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9ED3B1FB-1490-476D-8372-9B5126C665CB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17838A3-152F-7CBE-3BF4-11E1F0C06FBE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33CA34A-FFEF-DD15-2955-369D2851F3D3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4FC883B8-B19E-0238-A061-509A1ED65E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96435852-5936-5838-754A-6C7A5CFF0B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CF33668E-141F-0CE2-1FF0-90890389C076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BF5CAA-A88F-2086-E811-8614AEF43753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F7B0C4C-C836-9124-7000-99B890B7F8EA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DA7BF5F1-D30E-7E89-562F-BE3C69223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A302BAF-444F-E8B3-9CBC-6D8DB45B6070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3DC8ED0-2455-73E2-0083-3741CE32AAC4}"/>
              </a:ext>
            </a:extLst>
          </p:cNvPr>
          <p:cNvSpPr txBox="1"/>
          <p:nvPr/>
        </p:nvSpPr>
        <p:spPr>
          <a:xfrm>
            <a:off x="3352800" y="768096"/>
            <a:ext cx="2901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Obstetric &amp; Specialist VTE Risk Assessment Tools used in the organisation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4A7424-6492-59C5-CFCE-556220FCD40D}"/>
              </a:ext>
            </a:extLst>
          </p:cNvPr>
          <p:cNvSpPr txBox="1"/>
          <p:nvPr/>
        </p:nvSpPr>
        <p:spPr>
          <a:xfrm>
            <a:off x="3352799" y="1969407"/>
            <a:ext cx="29016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Facilitators to achieving VTE risk assessment completion (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mandatory/prompts etc)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DC6887-2AEE-78F4-E899-4C17BCEDF596}"/>
              </a:ext>
            </a:extLst>
          </p:cNvPr>
          <p:cNvSpPr/>
          <p:nvPr/>
        </p:nvSpPr>
        <p:spPr>
          <a:xfrm>
            <a:off x="6851904" y="888139"/>
            <a:ext cx="4489741" cy="5110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67CEE5-D7A4-3DD8-F46F-2889DF15CA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25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32DE5-6E7A-8E3D-B8CE-97E92D71D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29E6E6F-98EE-823A-FA37-062FDD4BDA7E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652532B-1319-6249-E6C9-EA0B90773130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4A97E7BA-0BF8-AC7E-10CA-6F66E9B14FA7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DD0955D-A6B5-8A31-3109-20BC7467890C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9" name="Graphic 8" descr="Research with solid fill">
              <a:extLst>
                <a:ext uri="{FF2B5EF4-FFF2-40B4-BE49-F238E27FC236}">
                  <a16:creationId xmlns:a16="http://schemas.microsoft.com/office/drawing/2014/main" id="{D94F9B21-2B00-C808-2595-B36F29F813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FBE8591-F0FB-4921-4A76-BF5749CAFD0B}"/>
              </a:ext>
            </a:extLst>
          </p:cNvPr>
          <p:cNvSpPr/>
          <p:nvPr/>
        </p:nvSpPr>
        <p:spPr>
          <a:xfrm>
            <a:off x="85725" y="6846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334484E-5BC1-A78E-5859-6BC578811694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6D04EC3-B92F-A173-DE2B-57816055B4BD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0D1A13AB-0AAE-4F51-CDF0-82463938336B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461B0C6C-6C74-DB03-C5EF-F4C71FC92B98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F6FD7CFE-CB87-FF7C-1026-8FC8D6186495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1ADF409-3B3E-465C-7FAB-0237F7ECC41D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58E87840-04B9-9F69-93A9-EBDBE6838E46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FC99CE00-2EC0-79AC-4AE1-D5686D65F9B0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CCA31CE7-B2D3-92F9-C8A7-80AFB3FD3D92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D90FB4CA-9368-0EA6-999C-3D64DE41A43D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A410FAF3-B655-A3AE-4B98-E23B646CC8F7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71A84C5-642C-DEBB-00BA-B74C2D05A390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78EDA757-A5D4-EEC5-E6FA-FD52807F1C44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811AB5BC-9204-F195-C90A-CB693B992D4F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95C930B-42FD-F436-6D32-35083C2F1237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E1F33325-60D2-19F3-44AA-7EB118EAAA0D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ECBB6233-49D5-B457-4C93-28C10430F80C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2BB017A8-B4AE-7D81-F406-B1A69D440BFC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A7949C27-E305-D973-0E73-8BF8F62E284D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B2B03AC-8D00-D20F-1006-0B449DD09B06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95FB1E76-4759-DB53-6632-A2DA112B72E5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6D9938BC-3098-CD49-D130-0B85825C7998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1CEF415F-4B89-8F47-DEA5-018451FF42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3520E232-07FD-AAB7-562A-4DC17CEB29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98342DB-336B-CF07-77EB-79A92C539B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90BB60C9-021B-D39B-2585-BE8D6697DD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BAF92AB-B723-1D5E-EA8D-5DA5D10854C3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758302B6-BE15-E738-B812-9B1BDFC96675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E24D3EE-068D-723B-986D-A5D39079C724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35CF209A-EEA0-1A97-D6D3-C4ADE50078F8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8952ACD6-D4BF-CB55-E8AC-1D791CD002AA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6C08F3F-0462-8851-4235-C6EC6876DECA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1FCD057-DBC0-ED8F-C638-E501CC8B7B40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EF32A39B-6B94-26DC-D8AB-53AC25177E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9639126C-F452-E960-F183-386D325E81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3A4D19C-3663-C672-C3A1-E3B679BB9441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E850EFF-4C8F-ACBB-1FD2-0156C5C11EAF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118234F-CC05-894E-C95C-CF0BE649846F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1346A6F2-1D57-0A67-2E05-99FFDB6E80E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3703811-36C8-9D30-F690-AF9705BF1833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E42B639-1446-E544-2413-C1A2BB75A401}"/>
              </a:ext>
            </a:extLst>
          </p:cNvPr>
          <p:cNvSpPr txBox="1"/>
          <p:nvPr/>
        </p:nvSpPr>
        <p:spPr>
          <a:xfrm>
            <a:off x="3133724" y="705177"/>
            <a:ext cx="3590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Assessment Rates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3332E4-20E4-73B3-D02F-F065E88845FB}"/>
              </a:ext>
            </a:extLst>
          </p:cNvPr>
          <p:cNvSpPr txBox="1"/>
          <p:nvPr/>
        </p:nvSpPr>
        <p:spPr>
          <a:xfrm>
            <a:off x="3863207" y="1308692"/>
            <a:ext cx="726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risk assessment rates (at least 18m)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76D343-1F8C-D674-30C7-7B46066CC112}"/>
              </a:ext>
            </a:extLst>
          </p:cNvPr>
          <p:cNvSpPr/>
          <p:nvPr/>
        </p:nvSpPr>
        <p:spPr>
          <a:xfrm>
            <a:off x="3863207" y="2484890"/>
            <a:ext cx="7267248" cy="36679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Attach/Paste Image of Score table/graph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ED976F7-7536-E17F-472C-3856C1C024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042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E75AE-A241-DF2E-66C6-33CBB681E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307748D-7B9D-3878-9025-782222AACEDD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7AD5514-F13C-9389-C961-E46DDBF93EB9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E4FD876E-ACE7-B884-74B2-A5830CDD55E9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6189B06-0D39-85F8-17EF-4DDEC98D26BA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9" name="Graphic 8" descr="Research with solid fill">
              <a:extLst>
                <a:ext uri="{FF2B5EF4-FFF2-40B4-BE49-F238E27FC236}">
                  <a16:creationId xmlns:a16="http://schemas.microsoft.com/office/drawing/2014/main" id="{21F6E7E5-3AE3-D671-D905-FFCCF5160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AABF643-7F40-2F07-CD31-4CA345212930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7D67C2DC-1BAA-072B-7573-029FE88EB1C8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287CF381-794F-B136-2238-73C76E4AC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2651D5E-BB74-D508-20EC-D101E0F2DC63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580E781-9E75-9334-0EBB-454574CC0286}"/>
              </a:ext>
            </a:extLst>
          </p:cNvPr>
          <p:cNvSpPr/>
          <p:nvPr/>
        </p:nvSpPr>
        <p:spPr>
          <a:xfrm>
            <a:off x="85725" y="1411489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EFF07D1-0900-9976-265F-94E38E57107F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839DC94-BBB6-E309-EDE9-40BD115AE0C0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D59F0951-177F-3A11-EC16-453E5414FB1E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3633FDA-C63C-2E5D-B49A-0ED13F17602E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F28660E-B01A-514B-5F5D-268CAF37C2AD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66793C0-10B4-043E-05AE-EDA111BF3A79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3F759881-CA25-F112-0A5C-3A23EBE218C2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D927A0D0-AB55-7535-C05B-85A09C9D8D09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13D62CBD-E8AF-ED4C-DE12-F26AAF7121BB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1CAAC605-031C-6743-90E0-E829BB8E2640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0E94183F-EF29-954D-3DC8-DDC478567063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03280B7A-303F-478B-FF06-5D0F2CE60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E43F3AE5-EFBF-7A13-9303-21EF7101EF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9CAB9965-18E5-B25B-A62E-3331E68540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6BACC72-68D6-762F-6029-F206328871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C46D804-225E-9F79-B956-E78D03E2EBAE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2131186-E12C-24BF-6762-59BF2D382AF6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C136BEC4-2E57-C874-FD82-421E47E628B6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BB85920-1ACD-2193-2A83-6AC5EDBB851A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1BF7A9F-0162-8EB3-5893-BD8B3C9C4A1D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F85F5C9A-E471-68C3-04B5-E6CFCE8AA4F8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023FD085-A48A-F0A9-26FC-16E81CFE2083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D9341A01-EC52-3ACE-4F08-F52EE21946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BB739028-EF88-17B7-EB9E-420CEFC72B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C05F6EC6-F125-CE94-2691-344C91CE2D45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9D4FC1E-E6DC-8299-1AD2-0C098866323F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DDE1EEE-6DC3-1B7A-0823-648EE766E1A6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417DDB4B-0D42-87B1-8234-0195C7D35F24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1D812499-A65B-A00C-213D-7FCD7CA161A0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68AAD781-E36C-25AF-6BB5-AF820236E89C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013173C3-6124-A820-B6B9-80699188ED25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3E847711-E067-9222-B325-DFBDE5520AB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A3A37BC9-570F-2A53-30F8-DE586B3B0E80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9061F416-FBCC-57A8-0806-8DB062130EF4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4CB634C3-D2FC-4F2F-51FB-5FD20344831D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378FFAF7-CB30-A1FE-F954-6F7B39E341DB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E0F2A57-DA7A-0A74-86DB-9A85DE7584BE}"/>
              </a:ext>
            </a:extLst>
          </p:cNvPr>
          <p:cNvSpPr txBox="1"/>
          <p:nvPr/>
        </p:nvSpPr>
        <p:spPr>
          <a:xfrm>
            <a:off x="2770527" y="697335"/>
            <a:ext cx="3016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Thromboprophylaxis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62D7BE-96FF-8E3A-8822-FDE60BA0F402}"/>
              </a:ext>
            </a:extLst>
          </p:cNvPr>
          <p:cNvSpPr txBox="1"/>
          <p:nvPr/>
        </p:nvSpPr>
        <p:spPr>
          <a:xfrm>
            <a:off x="3354565" y="1294190"/>
            <a:ext cx="74605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summary of appropriate thromboprophylaxis surveillance– at least quarterly audit of % patients receiving appropriate thromboprophylaxis within 14H of admission to hospital. 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(Minimum 100 patients or 10% of inpatient admissions, whichever is lowest)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8A421B-A84C-2B37-D1E5-B3F6DB6E39CF}"/>
              </a:ext>
            </a:extLst>
          </p:cNvPr>
          <p:cNvSpPr/>
          <p:nvPr/>
        </p:nvSpPr>
        <p:spPr>
          <a:xfrm>
            <a:off x="3863207" y="2803021"/>
            <a:ext cx="6699690" cy="33498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of Score table/graph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491A46-CA2E-A94A-EE5A-BBA4CB94BC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47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9275F-5EF3-40DF-607E-83DCC2299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3EDB90A-BE28-BBC3-3DF8-C4C7316BDE7E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A149F85-87B3-0ACF-33D4-C347CBBC8453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3AA2FDE9-A78C-76CD-6825-707BD1D57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AF2679F-D264-E990-3B1C-5E7166330320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B30DE82-D0D9-C2DD-F8C2-957527763E0D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4DCC536-5FEA-905A-3742-9D4CF92185DB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68583738-8D31-E5E8-9CB1-2E5D29942842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26B51591-EC78-0F23-AB26-63213949A8BE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AD87B7DE-9936-0A9A-286F-E7AA17CE29B2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5913704B-C128-1335-7F79-F1D65799BE2B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6198128F-70FF-6976-719E-44D313C08F7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9CC7A9B8-3CBE-3170-B9BF-D7679F2BBFF8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3DF5C90C-17CF-FE00-916F-F45247B94826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7DD1D6F8-2BF7-726F-A0EF-C9296895E817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24DFB240-C210-1E4D-5C41-159498306DA6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B90F4C2E-0219-5995-E464-499BB25DF77B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15C0FF6-7582-9EE2-E79C-2C1427545233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36252E-C831-2808-23F1-9567E52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AABBBB5-6135-49E7-B223-74B3A29B396C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F93C233A-A29E-E248-8415-3529C7C8ECE2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6C68E6E-E926-147E-ECD3-7F0D2B775BE0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DEF388C6-D89B-3677-EBA0-0A28B0840FF9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81AD0546-0371-AFA8-22D3-4E5798BC69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D565FB79-18FD-355E-5A58-82EE900245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6B54A05-824E-CDF2-4F0B-D71CD903BC60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470FB0A-CE47-D3BC-33E4-2B9091B92342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61B09CF8-B72E-72AC-A0AE-1372118237A3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A0EE6123-834C-A278-FA18-628D40FBA047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2206FFF3-BD54-D4A5-739B-1C3EAE3523F1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335744D-F6BD-CB61-BD16-57EB1C7F29EB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C2270AE8-B6FF-BD91-AFE3-0FB496C777AE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57C42181-4B20-A3DA-3B1F-CCDC57DA510B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3C9FEBA4-E8E5-E8D8-BFCF-B56AA9386975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12562D71-777D-2E10-871A-FFB4D4114B01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6C216F3A-4583-572E-EEAD-73C48238C9A5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5144AC8-39BC-84E3-9646-7BDAC23345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637877C9-74D5-2C6E-3C42-D560A28ADA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2B0FE5E-4643-1A22-2FBF-2AB82A67A4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6D0B881-E458-75E4-EE6B-0B9822D6F1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688217-FDAB-3281-4A0B-BA1903C3513D}"/>
              </a:ext>
            </a:extLst>
          </p:cNvPr>
          <p:cNvSpPr/>
          <p:nvPr/>
        </p:nvSpPr>
        <p:spPr>
          <a:xfrm>
            <a:off x="66675" y="273546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7097DF-4C97-67CC-24B6-57137EBCD303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33F3352-1F71-6B15-B4EE-466B657DE3BB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67A978C-4EB3-3FDC-DAEC-3E7E11140871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B3FDBF73-E37E-A5E7-73B9-934ABB6F4B89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B82C68B-892E-E2A6-A6B0-4EDE3788E86E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6" name="Graphic 5" descr="Research with solid fill">
              <a:extLst>
                <a:ext uri="{FF2B5EF4-FFF2-40B4-BE49-F238E27FC236}">
                  <a16:creationId xmlns:a16="http://schemas.microsoft.com/office/drawing/2014/main" id="{69C11C38-4A22-0A7D-D06A-2F0E28139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303" name="Freeform 2">
            <a:extLst>
              <a:ext uri="{FF2B5EF4-FFF2-40B4-BE49-F238E27FC236}">
                <a16:creationId xmlns:a16="http://schemas.microsoft.com/office/drawing/2014/main" id="{363698D6-540E-B202-B793-41A870DA9188}"/>
              </a:ext>
            </a:extLst>
          </p:cNvPr>
          <p:cNvSpPr>
            <a:spLocks noChangeArrowheads="1"/>
          </p:cNvSpPr>
          <p:nvPr/>
        </p:nvSpPr>
        <p:spPr bwMode="auto">
          <a:xfrm rot="12415322" flipH="1">
            <a:off x="9889473" y="4182828"/>
            <a:ext cx="220708" cy="1119896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rgbClr val="AE2573"/>
          </a:solidFill>
          <a:ln w="31750">
            <a:solidFill>
              <a:srgbClr val="AE2573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sp>
        <p:nvSpPr>
          <p:cNvPr id="291" name="Freeform 2">
            <a:extLst>
              <a:ext uri="{FF2B5EF4-FFF2-40B4-BE49-F238E27FC236}">
                <a16:creationId xmlns:a16="http://schemas.microsoft.com/office/drawing/2014/main" id="{6864C4BC-8508-5D63-B0CB-11FDC7AF47F2}"/>
              </a:ext>
            </a:extLst>
          </p:cNvPr>
          <p:cNvSpPr>
            <a:spLocks noChangeArrowheads="1"/>
          </p:cNvSpPr>
          <p:nvPr/>
        </p:nvSpPr>
        <p:spPr bwMode="auto">
          <a:xfrm rot="7248483" flipH="1">
            <a:off x="9569831" y="2741450"/>
            <a:ext cx="241864" cy="1272704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chemeClr val="accent1"/>
          </a:solidFill>
          <a:ln w="31750">
            <a:solidFill>
              <a:srgbClr val="156082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sp>
        <p:nvSpPr>
          <p:cNvPr id="287" name="Freeform 2">
            <a:extLst>
              <a:ext uri="{FF2B5EF4-FFF2-40B4-BE49-F238E27FC236}">
                <a16:creationId xmlns:a16="http://schemas.microsoft.com/office/drawing/2014/main" id="{1413DB92-4038-AB7F-8589-C247837BA496}"/>
              </a:ext>
            </a:extLst>
          </p:cNvPr>
          <p:cNvSpPr>
            <a:spLocks noChangeArrowheads="1"/>
          </p:cNvSpPr>
          <p:nvPr/>
        </p:nvSpPr>
        <p:spPr bwMode="auto">
          <a:xfrm rot="7248483">
            <a:off x="7533432" y="3285332"/>
            <a:ext cx="1177101" cy="287334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chemeClr val="accent1"/>
          </a:solidFill>
          <a:ln w="31750">
            <a:solidFill>
              <a:srgbClr val="41B6E6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sp>
        <p:nvSpPr>
          <p:cNvPr id="282" name="Freeform 2">
            <a:extLst>
              <a:ext uri="{FF2B5EF4-FFF2-40B4-BE49-F238E27FC236}">
                <a16:creationId xmlns:a16="http://schemas.microsoft.com/office/drawing/2014/main" id="{ABB9ADBE-4A47-4040-2746-2C44C4104D0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898427" y="3051303"/>
            <a:ext cx="849653" cy="866115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chemeClr val="accent1"/>
          </a:solidFill>
          <a:ln w="15875">
            <a:solidFill>
              <a:srgbClr val="0072CE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sp>
        <p:nvSpPr>
          <p:cNvPr id="281" name="Freeform 2">
            <a:extLst>
              <a:ext uri="{FF2B5EF4-FFF2-40B4-BE49-F238E27FC236}">
                <a16:creationId xmlns:a16="http://schemas.microsoft.com/office/drawing/2014/main" id="{124221CA-D9D8-1CBB-4841-AD16104CC7C1}"/>
              </a:ext>
            </a:extLst>
          </p:cNvPr>
          <p:cNvSpPr>
            <a:spLocks noChangeArrowheads="1"/>
          </p:cNvSpPr>
          <p:nvPr/>
        </p:nvSpPr>
        <p:spPr bwMode="auto">
          <a:xfrm rot="7219365">
            <a:off x="4569913" y="3427521"/>
            <a:ext cx="1042410" cy="178333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chemeClr val="accent1"/>
          </a:solidFill>
          <a:ln w="28575">
            <a:solidFill>
              <a:srgbClr val="005EB8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sp>
        <p:nvSpPr>
          <p:cNvPr id="199" name="Freeform 2">
            <a:extLst>
              <a:ext uri="{FF2B5EF4-FFF2-40B4-BE49-F238E27FC236}">
                <a16:creationId xmlns:a16="http://schemas.microsoft.com/office/drawing/2014/main" id="{18FE2F89-4C33-3BB8-CBDD-07066629E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12" y="3160078"/>
            <a:ext cx="902001" cy="757341"/>
          </a:xfrm>
          <a:custGeom>
            <a:avLst/>
            <a:gdLst>
              <a:gd name="T0" fmla="*/ 2908 w 2922"/>
              <a:gd name="T1" fmla="*/ 1465 h 1466"/>
              <a:gd name="T2" fmla="*/ 0 w 2922"/>
              <a:gd name="T3" fmla="*/ 28 h 1466"/>
              <a:gd name="T4" fmla="*/ 13 w 2922"/>
              <a:gd name="T5" fmla="*/ 0 h 1466"/>
              <a:gd name="T6" fmla="*/ 2921 w 2922"/>
              <a:gd name="T7" fmla="*/ 1438 h 1466"/>
              <a:gd name="T8" fmla="*/ 2908 w 2922"/>
              <a:gd name="T9" fmla="*/ 1465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2" h="1466">
                <a:moveTo>
                  <a:pt x="2908" y="1465"/>
                </a:moveTo>
                <a:lnTo>
                  <a:pt x="0" y="28"/>
                </a:lnTo>
                <a:lnTo>
                  <a:pt x="13" y="0"/>
                </a:lnTo>
                <a:lnTo>
                  <a:pt x="2921" y="1438"/>
                </a:lnTo>
                <a:lnTo>
                  <a:pt x="2908" y="1465"/>
                </a:lnTo>
              </a:path>
            </a:pathLst>
          </a:custGeom>
          <a:solidFill>
            <a:schemeClr val="accent1"/>
          </a:solidFill>
          <a:ln w="25400">
            <a:solidFill>
              <a:srgbClr val="003087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DM Sans" pitchFamily="2" charset="77"/>
            </a:endParaRPr>
          </a:p>
        </p:txBody>
      </p: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B47B4EE8-EB96-FE27-210F-BA8782BAF421}"/>
              </a:ext>
            </a:extLst>
          </p:cNvPr>
          <p:cNvGrpSpPr/>
          <p:nvPr/>
        </p:nvGrpSpPr>
        <p:grpSpPr>
          <a:xfrm>
            <a:off x="4921388" y="1688745"/>
            <a:ext cx="1629246" cy="1541019"/>
            <a:chOff x="2771304" y="1268856"/>
            <a:chExt cx="4020829" cy="3790126"/>
          </a:xfrm>
        </p:grpSpPr>
        <p:sp>
          <p:nvSpPr>
            <p:cNvPr id="201" name="Freeform 439">
              <a:extLst>
                <a:ext uri="{FF2B5EF4-FFF2-40B4-BE49-F238E27FC236}">
                  <a16:creationId xmlns:a16="http://schemas.microsoft.com/office/drawing/2014/main" id="{CF1E7B40-2B59-6201-4645-44CFBB46E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304" y="2839835"/>
              <a:ext cx="4020829" cy="1982948"/>
            </a:xfrm>
            <a:custGeom>
              <a:avLst/>
              <a:gdLst>
                <a:gd name="T0" fmla="*/ 1614 w 3228"/>
                <a:gd name="T1" fmla="*/ 0 h 1592"/>
                <a:gd name="T2" fmla="*/ 1777 w 3228"/>
                <a:gd name="T3" fmla="*/ 34 h 1592"/>
                <a:gd name="T4" fmla="*/ 3136 w 3228"/>
                <a:gd name="T5" fmla="*/ 713 h 1592"/>
                <a:gd name="T6" fmla="*/ 3136 w 3228"/>
                <a:gd name="T7" fmla="*/ 877 h 1592"/>
                <a:gd name="T8" fmla="*/ 1777 w 3228"/>
                <a:gd name="T9" fmla="*/ 1556 h 1592"/>
                <a:gd name="T10" fmla="*/ 1614 w 3228"/>
                <a:gd name="T11" fmla="*/ 1591 h 1592"/>
                <a:gd name="T12" fmla="*/ 1449 w 3228"/>
                <a:gd name="T13" fmla="*/ 1556 h 1592"/>
                <a:gd name="T14" fmla="*/ 91 w 3228"/>
                <a:gd name="T15" fmla="*/ 877 h 1592"/>
                <a:gd name="T16" fmla="*/ 91 w 3228"/>
                <a:gd name="T17" fmla="*/ 713 h 1592"/>
                <a:gd name="T18" fmla="*/ 1449 w 3228"/>
                <a:gd name="T19" fmla="*/ 34 h 1592"/>
                <a:gd name="T20" fmla="*/ 1614 w 3228"/>
                <a:gd name="T21" fmla="*/ 0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28" h="1592">
                  <a:moveTo>
                    <a:pt x="1614" y="0"/>
                  </a:moveTo>
                  <a:cubicBezTo>
                    <a:pt x="1673" y="0"/>
                    <a:pt x="1732" y="12"/>
                    <a:pt x="1777" y="34"/>
                  </a:cubicBezTo>
                  <a:lnTo>
                    <a:pt x="3136" y="713"/>
                  </a:lnTo>
                  <a:cubicBezTo>
                    <a:pt x="3227" y="758"/>
                    <a:pt x="3227" y="832"/>
                    <a:pt x="3136" y="877"/>
                  </a:cubicBezTo>
                  <a:lnTo>
                    <a:pt x="1777" y="1556"/>
                  </a:lnTo>
                  <a:cubicBezTo>
                    <a:pt x="1732" y="1579"/>
                    <a:pt x="1673" y="1591"/>
                    <a:pt x="1614" y="1591"/>
                  </a:cubicBezTo>
                  <a:cubicBezTo>
                    <a:pt x="1554" y="1591"/>
                    <a:pt x="1495" y="1579"/>
                    <a:pt x="1449" y="1556"/>
                  </a:cubicBezTo>
                  <a:lnTo>
                    <a:pt x="91" y="877"/>
                  </a:lnTo>
                  <a:cubicBezTo>
                    <a:pt x="0" y="832"/>
                    <a:pt x="0" y="758"/>
                    <a:pt x="91" y="713"/>
                  </a:cubicBezTo>
                  <a:lnTo>
                    <a:pt x="1449" y="34"/>
                  </a:lnTo>
                  <a:cubicBezTo>
                    <a:pt x="1495" y="12"/>
                    <a:pt x="1554" y="0"/>
                    <a:pt x="1614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DM Sans" pitchFamily="2" charset="77"/>
              </a:endParaRPr>
            </a:p>
          </p:txBody>
        </p: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09138F8A-6BE3-4489-5DBD-ED7EC06248E4}"/>
                </a:ext>
              </a:extLst>
            </p:cNvPr>
            <p:cNvGrpSpPr/>
            <p:nvPr/>
          </p:nvGrpSpPr>
          <p:grpSpPr>
            <a:xfrm>
              <a:off x="2798770" y="1268856"/>
              <a:ext cx="3965900" cy="3790126"/>
              <a:chOff x="2798770" y="1268856"/>
              <a:chExt cx="3965900" cy="3790126"/>
            </a:xfrm>
          </p:grpSpPr>
          <p:sp>
            <p:nvSpPr>
              <p:cNvPr id="203" name="Freeform 434">
                <a:extLst>
                  <a:ext uri="{FF2B5EF4-FFF2-40B4-BE49-F238E27FC236}">
                    <a16:creationId xmlns:a16="http://schemas.microsoft.com/office/drawing/2014/main" id="{45036238-4ADA-3012-A642-FFCD86D625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76783" y="3828564"/>
                <a:ext cx="87887" cy="346053"/>
              </a:xfrm>
              <a:custGeom>
                <a:avLst/>
                <a:gdLst>
                  <a:gd name="T0" fmla="*/ 67 w 69"/>
                  <a:gd name="T1" fmla="*/ 10 h 278"/>
                  <a:gd name="T2" fmla="*/ 67 w 69"/>
                  <a:gd name="T3" fmla="*/ 12 h 278"/>
                  <a:gd name="T4" fmla="*/ 64 w 69"/>
                  <a:gd name="T5" fmla="*/ 22 h 278"/>
                  <a:gd name="T6" fmla="*/ 62 w 69"/>
                  <a:gd name="T7" fmla="*/ 25 h 278"/>
                  <a:gd name="T8" fmla="*/ 59 w 69"/>
                  <a:gd name="T9" fmla="*/ 32 h 278"/>
                  <a:gd name="T10" fmla="*/ 57 w 69"/>
                  <a:gd name="T11" fmla="*/ 36 h 278"/>
                  <a:gd name="T12" fmla="*/ 52 w 69"/>
                  <a:gd name="T13" fmla="*/ 42 h 278"/>
                  <a:gd name="T14" fmla="*/ 49 w 69"/>
                  <a:gd name="T15" fmla="*/ 47 h 278"/>
                  <a:gd name="T16" fmla="*/ 44 w 69"/>
                  <a:gd name="T17" fmla="*/ 52 h 278"/>
                  <a:gd name="T18" fmla="*/ 38 w 69"/>
                  <a:gd name="T19" fmla="*/ 57 h 278"/>
                  <a:gd name="T20" fmla="*/ 31 w 69"/>
                  <a:gd name="T21" fmla="*/ 63 h 278"/>
                  <a:gd name="T22" fmla="*/ 29 w 69"/>
                  <a:gd name="T23" fmla="*/ 65 h 278"/>
                  <a:gd name="T24" fmla="*/ 17 w 69"/>
                  <a:gd name="T25" fmla="*/ 73 h 278"/>
                  <a:gd name="T26" fmla="*/ 14 w 69"/>
                  <a:gd name="T27" fmla="*/ 75 h 278"/>
                  <a:gd name="T28" fmla="*/ 0 w 69"/>
                  <a:gd name="T29" fmla="*/ 82 h 278"/>
                  <a:gd name="T30" fmla="*/ 0 w 69"/>
                  <a:gd name="T31" fmla="*/ 277 h 278"/>
                  <a:gd name="T32" fmla="*/ 14 w 69"/>
                  <a:gd name="T33" fmla="*/ 268 h 278"/>
                  <a:gd name="T34" fmla="*/ 17 w 69"/>
                  <a:gd name="T35" fmla="*/ 267 h 278"/>
                  <a:gd name="T36" fmla="*/ 19 w 69"/>
                  <a:gd name="T37" fmla="*/ 266 h 278"/>
                  <a:gd name="T38" fmla="*/ 29 w 69"/>
                  <a:gd name="T39" fmla="*/ 259 h 278"/>
                  <a:gd name="T40" fmla="*/ 31 w 69"/>
                  <a:gd name="T41" fmla="*/ 258 h 278"/>
                  <a:gd name="T42" fmla="*/ 35 w 69"/>
                  <a:gd name="T43" fmla="*/ 254 h 278"/>
                  <a:gd name="T44" fmla="*/ 38 w 69"/>
                  <a:gd name="T45" fmla="*/ 251 h 278"/>
                  <a:gd name="T46" fmla="*/ 44 w 69"/>
                  <a:gd name="T47" fmla="*/ 246 h 278"/>
                  <a:gd name="T48" fmla="*/ 46 w 69"/>
                  <a:gd name="T49" fmla="*/ 243 h 278"/>
                  <a:gd name="T50" fmla="*/ 49 w 69"/>
                  <a:gd name="T51" fmla="*/ 240 h 278"/>
                  <a:gd name="T52" fmla="*/ 52 w 69"/>
                  <a:gd name="T53" fmla="*/ 236 h 278"/>
                  <a:gd name="T54" fmla="*/ 54 w 69"/>
                  <a:gd name="T55" fmla="*/ 234 h 278"/>
                  <a:gd name="T56" fmla="*/ 57 w 69"/>
                  <a:gd name="T57" fmla="*/ 230 h 278"/>
                  <a:gd name="T58" fmla="*/ 59 w 69"/>
                  <a:gd name="T59" fmla="*/ 226 h 278"/>
                  <a:gd name="T60" fmla="*/ 60 w 69"/>
                  <a:gd name="T61" fmla="*/ 225 h 278"/>
                  <a:gd name="T62" fmla="*/ 62 w 69"/>
                  <a:gd name="T63" fmla="*/ 219 h 278"/>
                  <a:gd name="T64" fmla="*/ 64 w 69"/>
                  <a:gd name="T65" fmla="*/ 216 h 278"/>
                  <a:gd name="T66" fmla="*/ 64 w 69"/>
                  <a:gd name="T67" fmla="*/ 215 h 278"/>
                  <a:gd name="T68" fmla="*/ 67 w 69"/>
                  <a:gd name="T69" fmla="*/ 206 h 278"/>
                  <a:gd name="T70" fmla="*/ 67 w 69"/>
                  <a:gd name="T71" fmla="*/ 204 h 278"/>
                  <a:gd name="T72" fmla="*/ 68 w 69"/>
                  <a:gd name="T73" fmla="*/ 196 h 278"/>
                  <a:gd name="T74" fmla="*/ 68 w 69"/>
                  <a:gd name="T75" fmla="*/ 195 h 278"/>
                  <a:gd name="T76" fmla="*/ 68 w 69"/>
                  <a:gd name="T77" fmla="*/ 0 h 278"/>
                  <a:gd name="T78" fmla="*/ 67 w 69"/>
                  <a:gd name="T79" fmla="*/ 1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9" h="278">
                    <a:moveTo>
                      <a:pt x="67" y="10"/>
                    </a:moveTo>
                    <a:cubicBezTo>
                      <a:pt x="67" y="10"/>
                      <a:pt x="67" y="11"/>
                      <a:pt x="67" y="12"/>
                    </a:cubicBezTo>
                    <a:cubicBezTo>
                      <a:pt x="66" y="15"/>
                      <a:pt x="65" y="19"/>
                      <a:pt x="64" y="22"/>
                    </a:cubicBezTo>
                    <a:cubicBezTo>
                      <a:pt x="63" y="23"/>
                      <a:pt x="63" y="24"/>
                      <a:pt x="62" y="25"/>
                    </a:cubicBezTo>
                    <a:cubicBezTo>
                      <a:pt x="62" y="28"/>
                      <a:pt x="60" y="30"/>
                      <a:pt x="59" y="32"/>
                    </a:cubicBezTo>
                    <a:cubicBezTo>
                      <a:pt x="58" y="33"/>
                      <a:pt x="57" y="34"/>
                      <a:pt x="57" y="36"/>
                    </a:cubicBezTo>
                    <a:cubicBezTo>
                      <a:pt x="55" y="38"/>
                      <a:pt x="53" y="40"/>
                      <a:pt x="52" y="42"/>
                    </a:cubicBezTo>
                    <a:cubicBezTo>
                      <a:pt x="51" y="43"/>
                      <a:pt x="50" y="45"/>
                      <a:pt x="49" y="47"/>
                    </a:cubicBezTo>
                    <a:cubicBezTo>
                      <a:pt x="47" y="48"/>
                      <a:pt x="46" y="50"/>
                      <a:pt x="44" y="52"/>
                    </a:cubicBezTo>
                    <a:cubicBezTo>
                      <a:pt x="42" y="53"/>
                      <a:pt x="40" y="55"/>
                      <a:pt x="38" y="57"/>
                    </a:cubicBezTo>
                    <a:cubicBezTo>
                      <a:pt x="36" y="59"/>
                      <a:pt x="33" y="61"/>
                      <a:pt x="31" y="63"/>
                    </a:cubicBezTo>
                    <a:cubicBezTo>
                      <a:pt x="30" y="64"/>
                      <a:pt x="30" y="64"/>
                      <a:pt x="29" y="65"/>
                    </a:cubicBezTo>
                    <a:cubicBezTo>
                      <a:pt x="25" y="67"/>
                      <a:pt x="21" y="70"/>
                      <a:pt x="17" y="73"/>
                    </a:cubicBezTo>
                    <a:cubicBezTo>
                      <a:pt x="16" y="73"/>
                      <a:pt x="15" y="74"/>
                      <a:pt x="14" y="75"/>
                    </a:cubicBezTo>
                    <a:cubicBezTo>
                      <a:pt x="10" y="77"/>
                      <a:pt x="5" y="80"/>
                      <a:pt x="0" y="82"/>
                    </a:cubicBezTo>
                    <a:lnTo>
                      <a:pt x="0" y="277"/>
                    </a:lnTo>
                    <a:cubicBezTo>
                      <a:pt x="5" y="274"/>
                      <a:pt x="10" y="272"/>
                      <a:pt x="14" y="268"/>
                    </a:cubicBezTo>
                    <a:cubicBezTo>
                      <a:pt x="15" y="268"/>
                      <a:pt x="16" y="267"/>
                      <a:pt x="17" y="267"/>
                    </a:cubicBezTo>
                    <a:lnTo>
                      <a:pt x="19" y="266"/>
                    </a:lnTo>
                    <a:cubicBezTo>
                      <a:pt x="23" y="263"/>
                      <a:pt x="26" y="261"/>
                      <a:pt x="29" y="259"/>
                    </a:cubicBezTo>
                    <a:cubicBezTo>
                      <a:pt x="30" y="258"/>
                      <a:pt x="30" y="258"/>
                      <a:pt x="31" y="258"/>
                    </a:cubicBezTo>
                    <a:cubicBezTo>
                      <a:pt x="32" y="256"/>
                      <a:pt x="34" y="255"/>
                      <a:pt x="35" y="254"/>
                    </a:cubicBezTo>
                    <a:cubicBezTo>
                      <a:pt x="36" y="253"/>
                      <a:pt x="37" y="252"/>
                      <a:pt x="38" y="251"/>
                    </a:cubicBezTo>
                    <a:cubicBezTo>
                      <a:pt x="40" y="250"/>
                      <a:pt x="42" y="248"/>
                      <a:pt x="44" y="246"/>
                    </a:cubicBezTo>
                    <a:cubicBezTo>
                      <a:pt x="44" y="245"/>
                      <a:pt x="46" y="245"/>
                      <a:pt x="46" y="243"/>
                    </a:cubicBezTo>
                    <a:cubicBezTo>
                      <a:pt x="47" y="243"/>
                      <a:pt x="47" y="242"/>
                      <a:pt x="49" y="240"/>
                    </a:cubicBezTo>
                    <a:cubicBezTo>
                      <a:pt x="50" y="239"/>
                      <a:pt x="51" y="238"/>
                      <a:pt x="52" y="236"/>
                    </a:cubicBezTo>
                    <a:cubicBezTo>
                      <a:pt x="53" y="236"/>
                      <a:pt x="53" y="235"/>
                      <a:pt x="54" y="234"/>
                    </a:cubicBezTo>
                    <a:cubicBezTo>
                      <a:pt x="55" y="232"/>
                      <a:pt x="55" y="231"/>
                      <a:pt x="57" y="230"/>
                    </a:cubicBezTo>
                    <a:cubicBezTo>
                      <a:pt x="57" y="229"/>
                      <a:pt x="58" y="227"/>
                      <a:pt x="59" y="226"/>
                    </a:cubicBezTo>
                    <a:lnTo>
                      <a:pt x="60" y="225"/>
                    </a:lnTo>
                    <a:cubicBezTo>
                      <a:pt x="61" y="223"/>
                      <a:pt x="62" y="221"/>
                      <a:pt x="62" y="219"/>
                    </a:cubicBezTo>
                    <a:cubicBezTo>
                      <a:pt x="63" y="219"/>
                      <a:pt x="63" y="217"/>
                      <a:pt x="64" y="216"/>
                    </a:cubicBezTo>
                    <a:lnTo>
                      <a:pt x="64" y="215"/>
                    </a:lnTo>
                    <a:cubicBezTo>
                      <a:pt x="65" y="212"/>
                      <a:pt x="66" y="209"/>
                      <a:pt x="67" y="206"/>
                    </a:cubicBezTo>
                    <a:cubicBezTo>
                      <a:pt x="67" y="206"/>
                      <a:pt x="67" y="205"/>
                      <a:pt x="67" y="204"/>
                    </a:cubicBezTo>
                    <a:cubicBezTo>
                      <a:pt x="68" y="202"/>
                      <a:pt x="68" y="199"/>
                      <a:pt x="68" y="196"/>
                    </a:cubicBezTo>
                    <a:cubicBezTo>
                      <a:pt x="68" y="195"/>
                      <a:pt x="68" y="195"/>
                      <a:pt x="68" y="195"/>
                    </a:cubicBezTo>
                    <a:lnTo>
                      <a:pt x="68" y="0"/>
                    </a:lnTo>
                    <a:cubicBezTo>
                      <a:pt x="68" y="4"/>
                      <a:pt x="68" y="7"/>
                      <a:pt x="67" y="10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4" name="Freeform 435">
                <a:extLst>
                  <a:ext uri="{FF2B5EF4-FFF2-40B4-BE49-F238E27FC236}">
                    <a16:creationId xmlns:a16="http://schemas.microsoft.com/office/drawing/2014/main" id="{E4ABF0C9-E155-1A2C-EA42-0A7C1B09B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8770" y="3828564"/>
                <a:ext cx="87887" cy="346053"/>
              </a:xfrm>
              <a:custGeom>
                <a:avLst/>
                <a:gdLst>
                  <a:gd name="T0" fmla="*/ 68 w 69"/>
                  <a:gd name="T1" fmla="*/ 82 h 278"/>
                  <a:gd name="T2" fmla="*/ 68 w 69"/>
                  <a:gd name="T3" fmla="*/ 277 h 278"/>
                  <a:gd name="T4" fmla="*/ 0 w 69"/>
                  <a:gd name="T5" fmla="*/ 195 h 278"/>
                  <a:gd name="T6" fmla="*/ 0 w 69"/>
                  <a:gd name="T7" fmla="*/ 0 h 278"/>
                  <a:gd name="T8" fmla="*/ 68 w 69"/>
                  <a:gd name="T9" fmla="*/ 82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278">
                    <a:moveTo>
                      <a:pt x="68" y="82"/>
                    </a:moveTo>
                    <a:lnTo>
                      <a:pt x="68" y="277"/>
                    </a:lnTo>
                    <a:cubicBezTo>
                      <a:pt x="22" y="254"/>
                      <a:pt x="0" y="224"/>
                      <a:pt x="0" y="195"/>
                    </a:cubicBezTo>
                    <a:lnTo>
                      <a:pt x="0" y="0"/>
                    </a:lnTo>
                    <a:cubicBezTo>
                      <a:pt x="0" y="30"/>
                      <a:pt x="22" y="59"/>
                      <a:pt x="68" y="82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5" name="Freeform 436">
                <a:extLst>
                  <a:ext uri="{FF2B5EF4-FFF2-40B4-BE49-F238E27FC236}">
                    <a16:creationId xmlns:a16="http://schemas.microsoft.com/office/drawing/2014/main" id="{55DAB030-8974-D047-888A-E544FCF73C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8770" y="3828564"/>
                <a:ext cx="87887" cy="346053"/>
              </a:xfrm>
              <a:custGeom>
                <a:avLst/>
                <a:gdLst>
                  <a:gd name="T0" fmla="*/ 0 w 69"/>
                  <a:gd name="T1" fmla="*/ 195 h 278"/>
                  <a:gd name="T2" fmla="*/ 0 w 69"/>
                  <a:gd name="T3" fmla="*/ 0 h 278"/>
                  <a:gd name="T4" fmla="*/ 68 w 69"/>
                  <a:gd name="T5" fmla="*/ 82 h 278"/>
                  <a:gd name="T6" fmla="*/ 68 w 69"/>
                  <a:gd name="T7" fmla="*/ 277 h 278"/>
                  <a:gd name="T8" fmla="*/ 0 w 69"/>
                  <a:gd name="T9" fmla="*/ 195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278">
                    <a:moveTo>
                      <a:pt x="0" y="195"/>
                    </a:moveTo>
                    <a:lnTo>
                      <a:pt x="0" y="0"/>
                    </a:lnTo>
                    <a:cubicBezTo>
                      <a:pt x="0" y="30"/>
                      <a:pt x="22" y="59"/>
                      <a:pt x="68" y="82"/>
                    </a:cubicBezTo>
                    <a:lnTo>
                      <a:pt x="68" y="277"/>
                    </a:lnTo>
                    <a:cubicBezTo>
                      <a:pt x="22" y="254"/>
                      <a:pt x="0" y="224"/>
                      <a:pt x="0" y="195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6" name="Freeform 437">
                <a:extLst>
                  <a:ext uri="{FF2B5EF4-FFF2-40B4-BE49-F238E27FC236}">
                    <a16:creationId xmlns:a16="http://schemas.microsoft.com/office/drawing/2014/main" id="{66F607D9-F9C4-0818-BA3D-6E95679F0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4959" y="3927437"/>
                <a:ext cx="1691824" cy="1087601"/>
              </a:xfrm>
              <a:custGeom>
                <a:avLst/>
                <a:gdLst>
                  <a:gd name="T0" fmla="*/ 1359 w 1360"/>
                  <a:gd name="T1" fmla="*/ 0 h 875"/>
                  <a:gd name="T2" fmla="*/ 1359 w 1360"/>
                  <a:gd name="T3" fmla="*/ 195 h 875"/>
                  <a:gd name="T4" fmla="*/ 0 w 1360"/>
                  <a:gd name="T5" fmla="*/ 874 h 875"/>
                  <a:gd name="T6" fmla="*/ 0 w 1360"/>
                  <a:gd name="T7" fmla="*/ 679 h 875"/>
                  <a:gd name="T8" fmla="*/ 1359 w 1360"/>
                  <a:gd name="T9" fmla="*/ 0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0" h="875">
                    <a:moveTo>
                      <a:pt x="1359" y="0"/>
                    </a:moveTo>
                    <a:lnTo>
                      <a:pt x="1359" y="195"/>
                    </a:lnTo>
                    <a:lnTo>
                      <a:pt x="0" y="874"/>
                    </a:lnTo>
                    <a:lnTo>
                      <a:pt x="0" y="679"/>
                    </a:lnTo>
                    <a:lnTo>
                      <a:pt x="1359" y="0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7" name="Freeform 438">
                <a:extLst>
                  <a:ext uri="{FF2B5EF4-FFF2-40B4-BE49-F238E27FC236}">
                    <a16:creationId xmlns:a16="http://schemas.microsoft.com/office/drawing/2014/main" id="{1B20C2AD-2511-B53D-7F2D-C3DC31F10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6657" y="3927437"/>
                <a:ext cx="1691824" cy="1087601"/>
              </a:xfrm>
              <a:custGeom>
                <a:avLst/>
                <a:gdLst>
                  <a:gd name="T0" fmla="*/ 1358 w 1359"/>
                  <a:gd name="T1" fmla="*/ 679 h 875"/>
                  <a:gd name="T2" fmla="*/ 1358 w 1359"/>
                  <a:gd name="T3" fmla="*/ 874 h 875"/>
                  <a:gd name="T4" fmla="*/ 0 w 1359"/>
                  <a:gd name="T5" fmla="*/ 195 h 875"/>
                  <a:gd name="T6" fmla="*/ 0 w 1359"/>
                  <a:gd name="T7" fmla="*/ 0 h 875"/>
                  <a:gd name="T8" fmla="*/ 1358 w 1359"/>
                  <a:gd name="T9" fmla="*/ 679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875">
                    <a:moveTo>
                      <a:pt x="1358" y="679"/>
                    </a:moveTo>
                    <a:lnTo>
                      <a:pt x="1358" y="874"/>
                    </a:lnTo>
                    <a:lnTo>
                      <a:pt x="0" y="195"/>
                    </a:lnTo>
                    <a:lnTo>
                      <a:pt x="0" y="0"/>
                    </a:lnTo>
                    <a:lnTo>
                      <a:pt x="1358" y="679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8" name="Freeform 440">
                <a:extLst>
                  <a:ext uri="{FF2B5EF4-FFF2-40B4-BE49-F238E27FC236}">
                    <a16:creationId xmlns:a16="http://schemas.microsoft.com/office/drawing/2014/main" id="{77D07DFE-9A70-8D1E-4BCF-293E85F43B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8482" y="4773349"/>
                <a:ext cx="411968" cy="285633"/>
              </a:xfrm>
              <a:custGeom>
                <a:avLst/>
                <a:gdLst>
                  <a:gd name="T0" fmla="*/ 300 w 329"/>
                  <a:gd name="T1" fmla="*/ 12 h 230"/>
                  <a:gd name="T2" fmla="*/ 276 w 329"/>
                  <a:gd name="T3" fmla="*/ 20 h 230"/>
                  <a:gd name="T4" fmla="*/ 254 w 329"/>
                  <a:gd name="T5" fmla="*/ 26 h 230"/>
                  <a:gd name="T6" fmla="*/ 230 w 329"/>
                  <a:gd name="T7" fmla="*/ 30 h 230"/>
                  <a:gd name="T8" fmla="*/ 205 w 329"/>
                  <a:gd name="T9" fmla="*/ 33 h 230"/>
                  <a:gd name="T10" fmla="*/ 183 w 329"/>
                  <a:gd name="T11" fmla="*/ 34 h 230"/>
                  <a:gd name="T12" fmla="*/ 148 w 329"/>
                  <a:gd name="T13" fmla="*/ 34 h 230"/>
                  <a:gd name="T14" fmla="*/ 122 w 329"/>
                  <a:gd name="T15" fmla="*/ 32 h 230"/>
                  <a:gd name="T16" fmla="*/ 100 w 329"/>
                  <a:gd name="T17" fmla="*/ 30 h 230"/>
                  <a:gd name="T18" fmla="*/ 79 w 329"/>
                  <a:gd name="T19" fmla="*/ 26 h 230"/>
                  <a:gd name="T20" fmla="*/ 60 w 329"/>
                  <a:gd name="T21" fmla="*/ 22 h 230"/>
                  <a:gd name="T22" fmla="*/ 40 w 329"/>
                  <a:gd name="T23" fmla="*/ 16 h 230"/>
                  <a:gd name="T24" fmla="*/ 18 w 329"/>
                  <a:gd name="T25" fmla="*/ 8 h 230"/>
                  <a:gd name="T26" fmla="*/ 0 w 329"/>
                  <a:gd name="T27" fmla="*/ 195 h 230"/>
                  <a:gd name="T28" fmla="*/ 20 w 329"/>
                  <a:gd name="T29" fmla="*/ 204 h 230"/>
                  <a:gd name="T30" fmla="*/ 42 w 329"/>
                  <a:gd name="T31" fmla="*/ 212 h 230"/>
                  <a:gd name="T32" fmla="*/ 60 w 329"/>
                  <a:gd name="T33" fmla="*/ 216 h 230"/>
                  <a:gd name="T34" fmla="*/ 71 w 329"/>
                  <a:gd name="T35" fmla="*/ 219 h 230"/>
                  <a:gd name="T36" fmla="*/ 83 w 329"/>
                  <a:gd name="T37" fmla="*/ 221 h 230"/>
                  <a:gd name="T38" fmla="*/ 100 w 329"/>
                  <a:gd name="T39" fmla="*/ 224 h 230"/>
                  <a:gd name="T40" fmla="*/ 120 w 329"/>
                  <a:gd name="T41" fmla="*/ 227 h 230"/>
                  <a:gd name="T42" fmla="*/ 139 w 329"/>
                  <a:gd name="T43" fmla="*/ 228 h 230"/>
                  <a:gd name="T44" fmla="*/ 148 w 329"/>
                  <a:gd name="T45" fmla="*/ 228 h 230"/>
                  <a:gd name="T46" fmla="*/ 165 w 329"/>
                  <a:gd name="T47" fmla="*/ 229 h 230"/>
                  <a:gd name="T48" fmla="*/ 183 w 329"/>
                  <a:gd name="T49" fmla="*/ 228 h 230"/>
                  <a:gd name="T50" fmla="*/ 202 w 329"/>
                  <a:gd name="T51" fmla="*/ 227 h 230"/>
                  <a:gd name="T52" fmla="*/ 229 w 329"/>
                  <a:gd name="T53" fmla="*/ 224 h 230"/>
                  <a:gd name="T54" fmla="*/ 252 w 329"/>
                  <a:gd name="T55" fmla="*/ 220 h 230"/>
                  <a:gd name="T56" fmla="*/ 273 w 329"/>
                  <a:gd name="T57" fmla="*/ 215 h 230"/>
                  <a:gd name="T58" fmla="*/ 293 w 329"/>
                  <a:gd name="T59" fmla="*/ 209 h 230"/>
                  <a:gd name="T60" fmla="*/ 314 w 329"/>
                  <a:gd name="T61" fmla="*/ 202 h 230"/>
                  <a:gd name="T62" fmla="*/ 328 w 329"/>
                  <a:gd name="T63" fmla="*/ 195 h 230"/>
                  <a:gd name="T64" fmla="*/ 314 w 329"/>
                  <a:gd name="T65" fmla="*/ 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29" h="230">
                    <a:moveTo>
                      <a:pt x="314" y="7"/>
                    </a:moveTo>
                    <a:cubicBezTo>
                      <a:pt x="309" y="9"/>
                      <a:pt x="304" y="11"/>
                      <a:pt x="300" y="12"/>
                    </a:cubicBezTo>
                    <a:cubicBezTo>
                      <a:pt x="298" y="13"/>
                      <a:pt x="296" y="14"/>
                      <a:pt x="293" y="15"/>
                    </a:cubicBezTo>
                    <a:cubicBezTo>
                      <a:pt x="288" y="17"/>
                      <a:pt x="282" y="19"/>
                      <a:pt x="276" y="20"/>
                    </a:cubicBezTo>
                    <a:cubicBezTo>
                      <a:pt x="275" y="21"/>
                      <a:pt x="273" y="21"/>
                      <a:pt x="273" y="21"/>
                    </a:cubicBezTo>
                    <a:cubicBezTo>
                      <a:pt x="267" y="23"/>
                      <a:pt x="260" y="24"/>
                      <a:pt x="254" y="26"/>
                    </a:cubicBezTo>
                    <a:cubicBezTo>
                      <a:pt x="253" y="26"/>
                      <a:pt x="252" y="26"/>
                      <a:pt x="252" y="26"/>
                    </a:cubicBezTo>
                    <a:cubicBezTo>
                      <a:pt x="245" y="27"/>
                      <a:pt x="237" y="29"/>
                      <a:pt x="230" y="30"/>
                    </a:cubicBezTo>
                    <a:lnTo>
                      <a:pt x="229" y="30"/>
                    </a:lnTo>
                    <a:cubicBezTo>
                      <a:pt x="221" y="31"/>
                      <a:pt x="213" y="32"/>
                      <a:pt x="205" y="33"/>
                    </a:cubicBezTo>
                    <a:cubicBezTo>
                      <a:pt x="202" y="33"/>
                      <a:pt x="199" y="33"/>
                      <a:pt x="195" y="34"/>
                    </a:cubicBezTo>
                    <a:cubicBezTo>
                      <a:pt x="191" y="34"/>
                      <a:pt x="187" y="34"/>
                      <a:pt x="183" y="34"/>
                    </a:cubicBezTo>
                    <a:cubicBezTo>
                      <a:pt x="177" y="34"/>
                      <a:pt x="171" y="35"/>
                      <a:pt x="165" y="35"/>
                    </a:cubicBezTo>
                    <a:cubicBezTo>
                      <a:pt x="159" y="35"/>
                      <a:pt x="154" y="34"/>
                      <a:pt x="148" y="34"/>
                    </a:cubicBezTo>
                    <a:cubicBezTo>
                      <a:pt x="145" y="34"/>
                      <a:pt x="143" y="34"/>
                      <a:pt x="141" y="34"/>
                    </a:cubicBezTo>
                    <a:cubicBezTo>
                      <a:pt x="135" y="34"/>
                      <a:pt x="128" y="33"/>
                      <a:pt x="122" y="32"/>
                    </a:cubicBezTo>
                    <a:cubicBezTo>
                      <a:pt x="121" y="32"/>
                      <a:pt x="120" y="32"/>
                      <a:pt x="120" y="32"/>
                    </a:cubicBezTo>
                    <a:cubicBezTo>
                      <a:pt x="113" y="32"/>
                      <a:pt x="106" y="31"/>
                      <a:pt x="100" y="30"/>
                    </a:cubicBezTo>
                    <a:cubicBezTo>
                      <a:pt x="97" y="29"/>
                      <a:pt x="96" y="29"/>
                      <a:pt x="93" y="29"/>
                    </a:cubicBezTo>
                    <a:cubicBezTo>
                      <a:pt x="89" y="28"/>
                      <a:pt x="84" y="27"/>
                      <a:pt x="79" y="26"/>
                    </a:cubicBezTo>
                    <a:cubicBezTo>
                      <a:pt x="77" y="26"/>
                      <a:pt x="74" y="25"/>
                      <a:pt x="71" y="24"/>
                    </a:cubicBezTo>
                    <a:cubicBezTo>
                      <a:pt x="67" y="24"/>
                      <a:pt x="63" y="23"/>
                      <a:pt x="60" y="22"/>
                    </a:cubicBezTo>
                    <a:cubicBezTo>
                      <a:pt x="56" y="21"/>
                      <a:pt x="52" y="20"/>
                      <a:pt x="50" y="19"/>
                    </a:cubicBezTo>
                    <a:cubicBezTo>
                      <a:pt x="46" y="18"/>
                      <a:pt x="43" y="17"/>
                      <a:pt x="40" y="16"/>
                    </a:cubicBezTo>
                    <a:cubicBezTo>
                      <a:pt x="33" y="14"/>
                      <a:pt x="26" y="12"/>
                      <a:pt x="20" y="9"/>
                    </a:cubicBezTo>
                    <a:cubicBezTo>
                      <a:pt x="20" y="9"/>
                      <a:pt x="19" y="9"/>
                      <a:pt x="18" y="8"/>
                    </a:cubicBezTo>
                    <a:cubicBezTo>
                      <a:pt x="12" y="6"/>
                      <a:pt x="6" y="4"/>
                      <a:pt x="0" y="0"/>
                    </a:cubicBezTo>
                    <a:lnTo>
                      <a:pt x="0" y="195"/>
                    </a:lnTo>
                    <a:cubicBezTo>
                      <a:pt x="6" y="197"/>
                      <a:pt x="12" y="200"/>
                      <a:pt x="18" y="203"/>
                    </a:cubicBezTo>
                    <a:cubicBezTo>
                      <a:pt x="19" y="203"/>
                      <a:pt x="20" y="204"/>
                      <a:pt x="20" y="204"/>
                    </a:cubicBezTo>
                    <a:cubicBezTo>
                      <a:pt x="26" y="206"/>
                      <a:pt x="33" y="208"/>
                      <a:pt x="40" y="210"/>
                    </a:cubicBezTo>
                    <a:cubicBezTo>
                      <a:pt x="41" y="211"/>
                      <a:pt x="41" y="211"/>
                      <a:pt x="42" y="212"/>
                    </a:cubicBezTo>
                    <a:cubicBezTo>
                      <a:pt x="45" y="212"/>
                      <a:pt x="47" y="213"/>
                      <a:pt x="50" y="213"/>
                    </a:cubicBezTo>
                    <a:cubicBezTo>
                      <a:pt x="52" y="214"/>
                      <a:pt x="56" y="215"/>
                      <a:pt x="60" y="216"/>
                    </a:cubicBezTo>
                    <a:cubicBezTo>
                      <a:pt x="61" y="216"/>
                      <a:pt x="62" y="217"/>
                      <a:pt x="63" y="217"/>
                    </a:cubicBezTo>
                    <a:cubicBezTo>
                      <a:pt x="65" y="218"/>
                      <a:pt x="68" y="218"/>
                      <a:pt x="71" y="219"/>
                    </a:cubicBezTo>
                    <a:cubicBezTo>
                      <a:pt x="74" y="219"/>
                      <a:pt x="77" y="220"/>
                      <a:pt x="79" y="221"/>
                    </a:cubicBezTo>
                    <a:cubicBezTo>
                      <a:pt x="81" y="221"/>
                      <a:pt x="81" y="221"/>
                      <a:pt x="83" y="221"/>
                    </a:cubicBezTo>
                    <a:cubicBezTo>
                      <a:pt x="86" y="222"/>
                      <a:pt x="89" y="223"/>
                      <a:pt x="93" y="223"/>
                    </a:cubicBezTo>
                    <a:cubicBezTo>
                      <a:pt x="96" y="223"/>
                      <a:pt x="97" y="224"/>
                      <a:pt x="100" y="224"/>
                    </a:cubicBezTo>
                    <a:lnTo>
                      <a:pt x="101" y="224"/>
                    </a:lnTo>
                    <a:cubicBezTo>
                      <a:pt x="107" y="225"/>
                      <a:pt x="114" y="226"/>
                      <a:pt x="120" y="227"/>
                    </a:cubicBezTo>
                    <a:cubicBezTo>
                      <a:pt x="120" y="227"/>
                      <a:pt x="121" y="227"/>
                      <a:pt x="122" y="227"/>
                    </a:cubicBezTo>
                    <a:cubicBezTo>
                      <a:pt x="128" y="227"/>
                      <a:pt x="133" y="227"/>
                      <a:pt x="139" y="228"/>
                    </a:cubicBezTo>
                    <a:cubicBezTo>
                      <a:pt x="139" y="228"/>
                      <a:pt x="140" y="228"/>
                      <a:pt x="141" y="228"/>
                    </a:cubicBezTo>
                    <a:cubicBezTo>
                      <a:pt x="143" y="228"/>
                      <a:pt x="145" y="228"/>
                      <a:pt x="148" y="228"/>
                    </a:cubicBezTo>
                    <a:cubicBezTo>
                      <a:pt x="152" y="229"/>
                      <a:pt x="155" y="229"/>
                      <a:pt x="158" y="229"/>
                    </a:cubicBezTo>
                    <a:cubicBezTo>
                      <a:pt x="160" y="229"/>
                      <a:pt x="163" y="229"/>
                      <a:pt x="165" y="229"/>
                    </a:cubicBezTo>
                    <a:cubicBezTo>
                      <a:pt x="169" y="229"/>
                      <a:pt x="174" y="229"/>
                      <a:pt x="180" y="229"/>
                    </a:cubicBezTo>
                    <a:cubicBezTo>
                      <a:pt x="180" y="229"/>
                      <a:pt x="182" y="228"/>
                      <a:pt x="183" y="228"/>
                    </a:cubicBezTo>
                    <a:cubicBezTo>
                      <a:pt x="187" y="228"/>
                      <a:pt x="191" y="228"/>
                      <a:pt x="195" y="227"/>
                    </a:cubicBezTo>
                    <a:cubicBezTo>
                      <a:pt x="198" y="227"/>
                      <a:pt x="200" y="227"/>
                      <a:pt x="202" y="227"/>
                    </a:cubicBezTo>
                    <a:cubicBezTo>
                      <a:pt x="204" y="227"/>
                      <a:pt x="204" y="227"/>
                      <a:pt x="205" y="227"/>
                    </a:cubicBezTo>
                    <a:cubicBezTo>
                      <a:pt x="213" y="226"/>
                      <a:pt x="221" y="225"/>
                      <a:pt x="229" y="224"/>
                    </a:cubicBezTo>
                    <a:lnTo>
                      <a:pt x="230" y="224"/>
                    </a:lnTo>
                    <a:cubicBezTo>
                      <a:pt x="237" y="223"/>
                      <a:pt x="245" y="222"/>
                      <a:pt x="252" y="220"/>
                    </a:cubicBezTo>
                    <a:cubicBezTo>
                      <a:pt x="252" y="220"/>
                      <a:pt x="253" y="220"/>
                      <a:pt x="254" y="219"/>
                    </a:cubicBezTo>
                    <a:cubicBezTo>
                      <a:pt x="260" y="218"/>
                      <a:pt x="267" y="217"/>
                      <a:pt x="273" y="215"/>
                    </a:cubicBezTo>
                    <a:cubicBezTo>
                      <a:pt x="274" y="215"/>
                      <a:pt x="275" y="214"/>
                      <a:pt x="276" y="214"/>
                    </a:cubicBezTo>
                    <a:cubicBezTo>
                      <a:pt x="282" y="213"/>
                      <a:pt x="288" y="211"/>
                      <a:pt x="293" y="209"/>
                    </a:cubicBezTo>
                    <a:cubicBezTo>
                      <a:pt x="296" y="208"/>
                      <a:pt x="298" y="207"/>
                      <a:pt x="300" y="207"/>
                    </a:cubicBezTo>
                    <a:cubicBezTo>
                      <a:pt x="304" y="205"/>
                      <a:pt x="309" y="204"/>
                      <a:pt x="314" y="202"/>
                    </a:cubicBezTo>
                    <a:cubicBezTo>
                      <a:pt x="314" y="201"/>
                      <a:pt x="315" y="201"/>
                      <a:pt x="315" y="200"/>
                    </a:cubicBezTo>
                    <a:cubicBezTo>
                      <a:pt x="320" y="199"/>
                      <a:pt x="324" y="197"/>
                      <a:pt x="328" y="195"/>
                    </a:cubicBezTo>
                    <a:lnTo>
                      <a:pt x="328" y="0"/>
                    </a:lnTo>
                    <a:cubicBezTo>
                      <a:pt x="323" y="3"/>
                      <a:pt x="319" y="5"/>
                      <a:pt x="314" y="7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09" name="Freeform 441">
                <a:extLst>
                  <a:ext uri="{FF2B5EF4-FFF2-40B4-BE49-F238E27FC236}">
                    <a16:creationId xmlns:a16="http://schemas.microsoft.com/office/drawing/2014/main" id="{EFA4A0E7-F6B2-EDCE-EA3B-E71D28855E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9891" y="3702224"/>
                <a:ext cx="1043658" cy="247184"/>
              </a:xfrm>
              <a:custGeom>
                <a:avLst/>
                <a:gdLst>
                  <a:gd name="T0" fmla="*/ 839 w 840"/>
                  <a:gd name="T1" fmla="*/ 99 h 200"/>
                  <a:gd name="T2" fmla="*/ 420 w 840"/>
                  <a:gd name="T3" fmla="*/ 199 h 200"/>
                  <a:gd name="T4" fmla="*/ 0 w 840"/>
                  <a:gd name="T5" fmla="*/ 99 h 200"/>
                  <a:gd name="T6" fmla="*/ 420 w 840"/>
                  <a:gd name="T7" fmla="*/ 0 h 200"/>
                  <a:gd name="T8" fmla="*/ 839 w 840"/>
                  <a:gd name="T9" fmla="*/ 9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0" h="200">
                    <a:moveTo>
                      <a:pt x="839" y="99"/>
                    </a:moveTo>
                    <a:cubicBezTo>
                      <a:pt x="839" y="154"/>
                      <a:pt x="651" y="199"/>
                      <a:pt x="420" y="199"/>
                    </a:cubicBezTo>
                    <a:cubicBezTo>
                      <a:pt x="188" y="199"/>
                      <a:pt x="0" y="154"/>
                      <a:pt x="0" y="99"/>
                    </a:cubicBezTo>
                    <a:cubicBezTo>
                      <a:pt x="0" y="45"/>
                      <a:pt x="188" y="0"/>
                      <a:pt x="420" y="0"/>
                    </a:cubicBezTo>
                    <a:cubicBezTo>
                      <a:pt x="651" y="0"/>
                      <a:pt x="839" y="45"/>
                      <a:pt x="839" y="99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10" name="Freeform 442">
                <a:extLst>
                  <a:ext uri="{FF2B5EF4-FFF2-40B4-BE49-F238E27FC236}">
                    <a16:creationId xmlns:a16="http://schemas.microsoft.com/office/drawing/2014/main" id="{6E3067A5-F95D-4F03-85EE-12163015C6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2145" y="1268856"/>
                <a:ext cx="2219146" cy="2559708"/>
              </a:xfrm>
              <a:custGeom>
                <a:avLst/>
                <a:gdLst>
                  <a:gd name="T0" fmla="*/ 1779 w 1780"/>
                  <a:gd name="T1" fmla="*/ 890 h 2054"/>
                  <a:gd name="T2" fmla="*/ 890 w 1780"/>
                  <a:gd name="T3" fmla="*/ 0 h 2054"/>
                  <a:gd name="T4" fmla="*/ 0 w 1780"/>
                  <a:gd name="T5" fmla="*/ 890 h 2054"/>
                  <a:gd name="T6" fmla="*/ 722 w 1780"/>
                  <a:gd name="T7" fmla="*/ 1763 h 2054"/>
                  <a:gd name="T8" fmla="*/ 890 w 1780"/>
                  <a:gd name="T9" fmla="*/ 2053 h 2054"/>
                  <a:gd name="T10" fmla="*/ 1057 w 1780"/>
                  <a:gd name="T11" fmla="*/ 1763 h 2054"/>
                  <a:gd name="T12" fmla="*/ 1779 w 1780"/>
                  <a:gd name="T13" fmla="*/ 890 h 2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80" h="2054">
                    <a:moveTo>
                      <a:pt x="1779" y="890"/>
                    </a:moveTo>
                    <a:cubicBezTo>
                      <a:pt x="1779" y="398"/>
                      <a:pt x="1380" y="0"/>
                      <a:pt x="890" y="0"/>
                    </a:cubicBezTo>
                    <a:cubicBezTo>
                      <a:pt x="398" y="0"/>
                      <a:pt x="0" y="398"/>
                      <a:pt x="0" y="890"/>
                    </a:cubicBezTo>
                    <a:cubicBezTo>
                      <a:pt x="0" y="1324"/>
                      <a:pt x="311" y="1685"/>
                      <a:pt x="722" y="1763"/>
                    </a:cubicBezTo>
                    <a:lnTo>
                      <a:pt x="890" y="2053"/>
                    </a:lnTo>
                    <a:lnTo>
                      <a:pt x="1057" y="1763"/>
                    </a:lnTo>
                    <a:cubicBezTo>
                      <a:pt x="1468" y="1685"/>
                      <a:pt x="1779" y="1324"/>
                      <a:pt x="1779" y="890"/>
                    </a:cubicBezTo>
                  </a:path>
                </a:pathLst>
              </a:custGeom>
              <a:solidFill>
                <a:srgbClr val="0072CE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211" name="Freeform 443">
                <a:extLst>
                  <a:ext uri="{FF2B5EF4-FFF2-40B4-BE49-F238E27FC236}">
                    <a16:creationId xmlns:a16="http://schemas.microsoft.com/office/drawing/2014/main" id="{576E90C2-CEEC-48BA-DEF6-8460DB05D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3693" y="1895051"/>
                <a:ext cx="790983" cy="966757"/>
              </a:xfrm>
              <a:custGeom>
                <a:avLst/>
                <a:gdLst>
                  <a:gd name="T0" fmla="*/ 318 w 637"/>
                  <a:gd name="T1" fmla="*/ 214 h 778"/>
                  <a:gd name="T2" fmla="*/ 318 w 637"/>
                  <a:gd name="T3" fmla="*/ 318 h 778"/>
                  <a:gd name="T4" fmla="*/ 389 w 637"/>
                  <a:gd name="T5" fmla="*/ 742 h 778"/>
                  <a:gd name="T6" fmla="*/ 36 w 637"/>
                  <a:gd name="T7" fmla="*/ 706 h 778"/>
                  <a:gd name="T8" fmla="*/ 71 w 637"/>
                  <a:gd name="T9" fmla="*/ 212 h 778"/>
                  <a:gd name="T10" fmla="*/ 283 w 637"/>
                  <a:gd name="T11" fmla="*/ 318 h 778"/>
                  <a:gd name="T12" fmla="*/ 424 w 637"/>
                  <a:gd name="T13" fmla="*/ 353 h 778"/>
                  <a:gd name="T14" fmla="*/ 71 w 637"/>
                  <a:gd name="T15" fmla="*/ 176 h 778"/>
                  <a:gd name="T16" fmla="*/ 0 w 637"/>
                  <a:gd name="T17" fmla="*/ 706 h 778"/>
                  <a:gd name="T18" fmla="*/ 389 w 637"/>
                  <a:gd name="T19" fmla="*/ 777 h 778"/>
                  <a:gd name="T20" fmla="*/ 459 w 637"/>
                  <a:gd name="T21" fmla="*/ 318 h 778"/>
                  <a:gd name="T22" fmla="*/ 71 w 637"/>
                  <a:gd name="T23" fmla="*/ 176 h 778"/>
                  <a:gd name="T24" fmla="*/ 495 w 637"/>
                  <a:gd name="T25" fmla="*/ 37 h 778"/>
                  <a:gd name="T26" fmla="*/ 495 w 637"/>
                  <a:gd name="T27" fmla="*/ 141 h 778"/>
                  <a:gd name="T28" fmla="*/ 248 w 637"/>
                  <a:gd name="T29" fmla="*/ 0 h 778"/>
                  <a:gd name="T30" fmla="*/ 177 w 637"/>
                  <a:gd name="T31" fmla="*/ 123 h 778"/>
                  <a:gd name="T32" fmla="*/ 212 w 637"/>
                  <a:gd name="T33" fmla="*/ 123 h 778"/>
                  <a:gd name="T34" fmla="*/ 248 w 637"/>
                  <a:gd name="T35" fmla="*/ 35 h 778"/>
                  <a:gd name="T36" fmla="*/ 459 w 637"/>
                  <a:gd name="T37" fmla="*/ 141 h 778"/>
                  <a:gd name="T38" fmla="*/ 601 w 637"/>
                  <a:gd name="T39" fmla="*/ 176 h 778"/>
                  <a:gd name="T40" fmla="*/ 565 w 637"/>
                  <a:gd name="T41" fmla="*/ 565 h 778"/>
                  <a:gd name="T42" fmla="*/ 495 w 637"/>
                  <a:gd name="T43" fmla="*/ 582 h 778"/>
                  <a:gd name="T44" fmla="*/ 565 w 637"/>
                  <a:gd name="T45" fmla="*/ 600 h 778"/>
                  <a:gd name="T46" fmla="*/ 636 w 637"/>
                  <a:gd name="T47" fmla="*/ 141 h 778"/>
                  <a:gd name="T48" fmla="*/ 106 w 637"/>
                  <a:gd name="T49" fmla="*/ 441 h 778"/>
                  <a:gd name="T50" fmla="*/ 336 w 637"/>
                  <a:gd name="T51" fmla="*/ 459 h 778"/>
                  <a:gd name="T52" fmla="*/ 336 w 637"/>
                  <a:gd name="T53" fmla="*/ 423 h 778"/>
                  <a:gd name="T54" fmla="*/ 106 w 637"/>
                  <a:gd name="T55" fmla="*/ 441 h 778"/>
                  <a:gd name="T56" fmla="*/ 194 w 637"/>
                  <a:gd name="T57" fmla="*/ 353 h 778"/>
                  <a:gd name="T58" fmla="*/ 194 w 637"/>
                  <a:gd name="T59" fmla="*/ 318 h 778"/>
                  <a:gd name="T60" fmla="*/ 106 w 637"/>
                  <a:gd name="T61" fmla="*/ 335 h 778"/>
                  <a:gd name="T62" fmla="*/ 336 w 637"/>
                  <a:gd name="T63" fmla="*/ 529 h 778"/>
                  <a:gd name="T64" fmla="*/ 106 w 637"/>
                  <a:gd name="T65" fmla="*/ 547 h 778"/>
                  <a:gd name="T66" fmla="*/ 336 w 637"/>
                  <a:gd name="T67" fmla="*/ 565 h 778"/>
                  <a:gd name="T68" fmla="*/ 336 w 637"/>
                  <a:gd name="T69" fmla="*/ 529 h 778"/>
                  <a:gd name="T70" fmla="*/ 124 w 637"/>
                  <a:gd name="T71" fmla="*/ 635 h 778"/>
                  <a:gd name="T72" fmla="*/ 124 w 637"/>
                  <a:gd name="T73" fmla="*/ 670 h 778"/>
                  <a:gd name="T74" fmla="*/ 283 w 637"/>
                  <a:gd name="T75" fmla="*/ 653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637" h="778">
                    <a:moveTo>
                      <a:pt x="318" y="318"/>
                    </a:moveTo>
                    <a:lnTo>
                      <a:pt x="318" y="214"/>
                    </a:lnTo>
                    <a:lnTo>
                      <a:pt x="411" y="318"/>
                    </a:lnTo>
                    <a:lnTo>
                      <a:pt x="318" y="318"/>
                    </a:lnTo>
                    <a:close/>
                    <a:moveTo>
                      <a:pt x="424" y="706"/>
                    </a:moveTo>
                    <a:cubicBezTo>
                      <a:pt x="424" y="726"/>
                      <a:pt x="408" y="742"/>
                      <a:pt x="389" y="742"/>
                    </a:cubicBezTo>
                    <a:lnTo>
                      <a:pt x="71" y="742"/>
                    </a:lnTo>
                    <a:cubicBezTo>
                      <a:pt x="51" y="742"/>
                      <a:pt x="36" y="726"/>
                      <a:pt x="36" y="706"/>
                    </a:cubicBezTo>
                    <a:lnTo>
                      <a:pt x="36" y="247"/>
                    </a:lnTo>
                    <a:cubicBezTo>
                      <a:pt x="36" y="227"/>
                      <a:pt x="51" y="212"/>
                      <a:pt x="71" y="212"/>
                    </a:cubicBezTo>
                    <a:lnTo>
                      <a:pt x="283" y="212"/>
                    </a:lnTo>
                    <a:lnTo>
                      <a:pt x="283" y="318"/>
                    </a:lnTo>
                    <a:cubicBezTo>
                      <a:pt x="283" y="337"/>
                      <a:pt x="298" y="353"/>
                      <a:pt x="318" y="353"/>
                    </a:cubicBezTo>
                    <a:lnTo>
                      <a:pt x="424" y="353"/>
                    </a:lnTo>
                    <a:lnTo>
                      <a:pt x="424" y="706"/>
                    </a:lnTo>
                    <a:close/>
                    <a:moveTo>
                      <a:pt x="71" y="176"/>
                    </a:moveTo>
                    <a:cubicBezTo>
                      <a:pt x="32" y="176"/>
                      <a:pt x="0" y="208"/>
                      <a:pt x="0" y="247"/>
                    </a:cubicBezTo>
                    <a:lnTo>
                      <a:pt x="0" y="706"/>
                    </a:lnTo>
                    <a:cubicBezTo>
                      <a:pt x="0" y="745"/>
                      <a:pt x="32" y="777"/>
                      <a:pt x="71" y="777"/>
                    </a:cubicBezTo>
                    <a:lnTo>
                      <a:pt x="389" y="777"/>
                    </a:lnTo>
                    <a:cubicBezTo>
                      <a:pt x="428" y="777"/>
                      <a:pt x="459" y="745"/>
                      <a:pt x="459" y="706"/>
                    </a:cubicBezTo>
                    <a:lnTo>
                      <a:pt x="459" y="318"/>
                    </a:lnTo>
                    <a:lnTo>
                      <a:pt x="336" y="176"/>
                    </a:lnTo>
                    <a:lnTo>
                      <a:pt x="71" y="176"/>
                    </a:lnTo>
                    <a:close/>
                    <a:moveTo>
                      <a:pt x="495" y="141"/>
                    </a:moveTo>
                    <a:lnTo>
                      <a:pt x="495" y="37"/>
                    </a:lnTo>
                    <a:lnTo>
                      <a:pt x="587" y="141"/>
                    </a:lnTo>
                    <a:lnTo>
                      <a:pt x="495" y="141"/>
                    </a:lnTo>
                    <a:close/>
                    <a:moveTo>
                      <a:pt x="513" y="0"/>
                    </a:moveTo>
                    <a:lnTo>
                      <a:pt x="248" y="0"/>
                    </a:lnTo>
                    <a:cubicBezTo>
                      <a:pt x="209" y="0"/>
                      <a:pt x="177" y="31"/>
                      <a:pt x="177" y="70"/>
                    </a:cubicBezTo>
                    <a:lnTo>
                      <a:pt x="177" y="123"/>
                    </a:lnTo>
                    <a:cubicBezTo>
                      <a:pt x="177" y="133"/>
                      <a:pt x="185" y="141"/>
                      <a:pt x="194" y="141"/>
                    </a:cubicBezTo>
                    <a:cubicBezTo>
                      <a:pt x="204" y="141"/>
                      <a:pt x="212" y="133"/>
                      <a:pt x="212" y="123"/>
                    </a:cubicBezTo>
                    <a:lnTo>
                      <a:pt x="212" y="70"/>
                    </a:lnTo>
                    <a:cubicBezTo>
                      <a:pt x="212" y="51"/>
                      <a:pt x="228" y="35"/>
                      <a:pt x="248" y="35"/>
                    </a:cubicBezTo>
                    <a:lnTo>
                      <a:pt x="459" y="35"/>
                    </a:lnTo>
                    <a:lnTo>
                      <a:pt x="459" y="141"/>
                    </a:lnTo>
                    <a:cubicBezTo>
                      <a:pt x="459" y="160"/>
                      <a:pt x="475" y="176"/>
                      <a:pt x="495" y="176"/>
                    </a:cubicBezTo>
                    <a:lnTo>
                      <a:pt x="601" y="176"/>
                    </a:lnTo>
                    <a:lnTo>
                      <a:pt x="601" y="529"/>
                    </a:lnTo>
                    <a:cubicBezTo>
                      <a:pt x="601" y="549"/>
                      <a:pt x="585" y="565"/>
                      <a:pt x="565" y="565"/>
                    </a:cubicBezTo>
                    <a:lnTo>
                      <a:pt x="513" y="565"/>
                    </a:lnTo>
                    <a:cubicBezTo>
                      <a:pt x="503" y="565"/>
                      <a:pt x="495" y="572"/>
                      <a:pt x="495" y="582"/>
                    </a:cubicBezTo>
                    <a:cubicBezTo>
                      <a:pt x="495" y="592"/>
                      <a:pt x="503" y="600"/>
                      <a:pt x="513" y="600"/>
                    </a:cubicBezTo>
                    <a:lnTo>
                      <a:pt x="565" y="600"/>
                    </a:lnTo>
                    <a:cubicBezTo>
                      <a:pt x="604" y="600"/>
                      <a:pt x="636" y="568"/>
                      <a:pt x="636" y="529"/>
                    </a:cubicBezTo>
                    <a:lnTo>
                      <a:pt x="636" y="141"/>
                    </a:lnTo>
                    <a:lnTo>
                      <a:pt x="513" y="0"/>
                    </a:lnTo>
                    <a:close/>
                    <a:moveTo>
                      <a:pt x="106" y="441"/>
                    </a:moveTo>
                    <a:cubicBezTo>
                      <a:pt x="106" y="451"/>
                      <a:pt x="114" y="459"/>
                      <a:pt x="124" y="459"/>
                    </a:cubicBezTo>
                    <a:lnTo>
                      <a:pt x="336" y="459"/>
                    </a:lnTo>
                    <a:cubicBezTo>
                      <a:pt x="346" y="459"/>
                      <a:pt x="354" y="451"/>
                      <a:pt x="354" y="441"/>
                    </a:cubicBezTo>
                    <a:cubicBezTo>
                      <a:pt x="354" y="431"/>
                      <a:pt x="346" y="423"/>
                      <a:pt x="336" y="423"/>
                    </a:cubicBezTo>
                    <a:lnTo>
                      <a:pt x="124" y="423"/>
                    </a:lnTo>
                    <a:cubicBezTo>
                      <a:pt x="114" y="423"/>
                      <a:pt x="106" y="431"/>
                      <a:pt x="106" y="441"/>
                    </a:cubicBezTo>
                    <a:close/>
                    <a:moveTo>
                      <a:pt x="124" y="353"/>
                    </a:moveTo>
                    <a:lnTo>
                      <a:pt x="194" y="353"/>
                    </a:lnTo>
                    <a:cubicBezTo>
                      <a:pt x="204" y="353"/>
                      <a:pt x="212" y="345"/>
                      <a:pt x="212" y="335"/>
                    </a:cubicBezTo>
                    <a:cubicBezTo>
                      <a:pt x="212" y="325"/>
                      <a:pt x="204" y="318"/>
                      <a:pt x="194" y="318"/>
                    </a:cubicBezTo>
                    <a:lnTo>
                      <a:pt x="124" y="318"/>
                    </a:lnTo>
                    <a:cubicBezTo>
                      <a:pt x="114" y="318"/>
                      <a:pt x="106" y="325"/>
                      <a:pt x="106" y="335"/>
                    </a:cubicBezTo>
                    <a:cubicBezTo>
                      <a:pt x="106" y="345"/>
                      <a:pt x="114" y="353"/>
                      <a:pt x="124" y="353"/>
                    </a:cubicBezTo>
                    <a:close/>
                    <a:moveTo>
                      <a:pt x="336" y="529"/>
                    </a:moveTo>
                    <a:lnTo>
                      <a:pt x="124" y="529"/>
                    </a:lnTo>
                    <a:cubicBezTo>
                      <a:pt x="114" y="529"/>
                      <a:pt x="106" y="537"/>
                      <a:pt x="106" y="547"/>
                    </a:cubicBezTo>
                    <a:cubicBezTo>
                      <a:pt x="106" y="557"/>
                      <a:pt x="114" y="565"/>
                      <a:pt x="124" y="565"/>
                    </a:cubicBezTo>
                    <a:lnTo>
                      <a:pt x="336" y="565"/>
                    </a:lnTo>
                    <a:cubicBezTo>
                      <a:pt x="346" y="565"/>
                      <a:pt x="354" y="557"/>
                      <a:pt x="354" y="547"/>
                    </a:cubicBezTo>
                    <a:cubicBezTo>
                      <a:pt x="354" y="537"/>
                      <a:pt x="346" y="529"/>
                      <a:pt x="336" y="529"/>
                    </a:cubicBezTo>
                    <a:close/>
                    <a:moveTo>
                      <a:pt x="265" y="635"/>
                    </a:moveTo>
                    <a:lnTo>
                      <a:pt x="124" y="635"/>
                    </a:lnTo>
                    <a:cubicBezTo>
                      <a:pt x="114" y="635"/>
                      <a:pt x="106" y="644"/>
                      <a:pt x="106" y="653"/>
                    </a:cubicBezTo>
                    <a:cubicBezTo>
                      <a:pt x="106" y="662"/>
                      <a:pt x="114" y="670"/>
                      <a:pt x="124" y="670"/>
                    </a:cubicBezTo>
                    <a:lnTo>
                      <a:pt x="265" y="670"/>
                    </a:lnTo>
                    <a:cubicBezTo>
                      <a:pt x="275" y="670"/>
                      <a:pt x="283" y="662"/>
                      <a:pt x="283" y="653"/>
                    </a:cubicBezTo>
                    <a:cubicBezTo>
                      <a:pt x="283" y="644"/>
                      <a:pt x="275" y="635"/>
                      <a:pt x="265" y="63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958668F3-2DE0-1446-43D4-898CBCDA38E8}"/>
              </a:ext>
            </a:extLst>
          </p:cNvPr>
          <p:cNvGrpSpPr/>
          <p:nvPr/>
        </p:nvGrpSpPr>
        <p:grpSpPr>
          <a:xfrm>
            <a:off x="2145621" y="1715095"/>
            <a:ext cx="1629246" cy="1541019"/>
            <a:chOff x="2699313" y="1532906"/>
            <a:chExt cx="1629246" cy="1541019"/>
          </a:xfrm>
        </p:grpSpPr>
        <p:sp>
          <p:nvSpPr>
            <p:cNvPr id="120" name="Freeform 439">
              <a:extLst>
                <a:ext uri="{FF2B5EF4-FFF2-40B4-BE49-F238E27FC236}">
                  <a16:creationId xmlns:a16="http://schemas.microsoft.com/office/drawing/2014/main" id="{7377C520-CA13-2E3B-061C-161008C04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313" y="2171647"/>
              <a:ext cx="1629246" cy="806242"/>
            </a:xfrm>
            <a:custGeom>
              <a:avLst/>
              <a:gdLst>
                <a:gd name="T0" fmla="*/ 1614 w 3228"/>
                <a:gd name="T1" fmla="*/ 0 h 1592"/>
                <a:gd name="T2" fmla="*/ 1777 w 3228"/>
                <a:gd name="T3" fmla="*/ 34 h 1592"/>
                <a:gd name="T4" fmla="*/ 3136 w 3228"/>
                <a:gd name="T5" fmla="*/ 713 h 1592"/>
                <a:gd name="T6" fmla="*/ 3136 w 3228"/>
                <a:gd name="T7" fmla="*/ 877 h 1592"/>
                <a:gd name="T8" fmla="*/ 1777 w 3228"/>
                <a:gd name="T9" fmla="*/ 1556 h 1592"/>
                <a:gd name="T10" fmla="*/ 1614 w 3228"/>
                <a:gd name="T11" fmla="*/ 1591 h 1592"/>
                <a:gd name="T12" fmla="*/ 1449 w 3228"/>
                <a:gd name="T13" fmla="*/ 1556 h 1592"/>
                <a:gd name="T14" fmla="*/ 91 w 3228"/>
                <a:gd name="T15" fmla="*/ 877 h 1592"/>
                <a:gd name="T16" fmla="*/ 91 w 3228"/>
                <a:gd name="T17" fmla="*/ 713 h 1592"/>
                <a:gd name="T18" fmla="*/ 1449 w 3228"/>
                <a:gd name="T19" fmla="*/ 34 h 1592"/>
                <a:gd name="T20" fmla="*/ 1614 w 3228"/>
                <a:gd name="T21" fmla="*/ 0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28" h="1592">
                  <a:moveTo>
                    <a:pt x="1614" y="0"/>
                  </a:moveTo>
                  <a:cubicBezTo>
                    <a:pt x="1673" y="0"/>
                    <a:pt x="1732" y="12"/>
                    <a:pt x="1777" y="34"/>
                  </a:cubicBezTo>
                  <a:lnTo>
                    <a:pt x="3136" y="713"/>
                  </a:lnTo>
                  <a:cubicBezTo>
                    <a:pt x="3227" y="758"/>
                    <a:pt x="3227" y="832"/>
                    <a:pt x="3136" y="877"/>
                  </a:cubicBezTo>
                  <a:lnTo>
                    <a:pt x="1777" y="1556"/>
                  </a:lnTo>
                  <a:cubicBezTo>
                    <a:pt x="1732" y="1579"/>
                    <a:pt x="1673" y="1591"/>
                    <a:pt x="1614" y="1591"/>
                  </a:cubicBezTo>
                  <a:cubicBezTo>
                    <a:pt x="1554" y="1591"/>
                    <a:pt x="1495" y="1579"/>
                    <a:pt x="1449" y="1556"/>
                  </a:cubicBezTo>
                  <a:lnTo>
                    <a:pt x="91" y="877"/>
                  </a:lnTo>
                  <a:cubicBezTo>
                    <a:pt x="0" y="832"/>
                    <a:pt x="0" y="758"/>
                    <a:pt x="91" y="713"/>
                  </a:cubicBezTo>
                  <a:lnTo>
                    <a:pt x="1449" y="34"/>
                  </a:lnTo>
                  <a:cubicBezTo>
                    <a:pt x="1495" y="12"/>
                    <a:pt x="1554" y="0"/>
                    <a:pt x="1614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DM Sans" pitchFamily="2" charset="77"/>
              </a:endParaRP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297CA1EE-E179-0336-D7DD-5328150692A1}"/>
                </a:ext>
              </a:extLst>
            </p:cNvPr>
            <p:cNvGrpSpPr/>
            <p:nvPr/>
          </p:nvGrpSpPr>
          <p:grpSpPr>
            <a:xfrm>
              <a:off x="2710442" y="1532906"/>
              <a:ext cx="1606989" cy="1541019"/>
              <a:chOff x="2798770" y="1268856"/>
              <a:chExt cx="3965900" cy="3790126"/>
            </a:xfrm>
          </p:grpSpPr>
          <p:sp>
            <p:nvSpPr>
              <p:cNvPr id="115" name="Freeform 434">
                <a:extLst>
                  <a:ext uri="{FF2B5EF4-FFF2-40B4-BE49-F238E27FC236}">
                    <a16:creationId xmlns:a16="http://schemas.microsoft.com/office/drawing/2014/main" id="{AD67D4EA-F5CD-36E8-0F7C-E27FBA009E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76783" y="3828564"/>
                <a:ext cx="87887" cy="346053"/>
              </a:xfrm>
              <a:custGeom>
                <a:avLst/>
                <a:gdLst>
                  <a:gd name="T0" fmla="*/ 67 w 69"/>
                  <a:gd name="T1" fmla="*/ 10 h 278"/>
                  <a:gd name="T2" fmla="*/ 67 w 69"/>
                  <a:gd name="T3" fmla="*/ 12 h 278"/>
                  <a:gd name="T4" fmla="*/ 64 w 69"/>
                  <a:gd name="T5" fmla="*/ 22 h 278"/>
                  <a:gd name="T6" fmla="*/ 62 w 69"/>
                  <a:gd name="T7" fmla="*/ 25 h 278"/>
                  <a:gd name="T8" fmla="*/ 59 w 69"/>
                  <a:gd name="T9" fmla="*/ 32 h 278"/>
                  <a:gd name="T10" fmla="*/ 57 w 69"/>
                  <a:gd name="T11" fmla="*/ 36 h 278"/>
                  <a:gd name="T12" fmla="*/ 52 w 69"/>
                  <a:gd name="T13" fmla="*/ 42 h 278"/>
                  <a:gd name="T14" fmla="*/ 49 w 69"/>
                  <a:gd name="T15" fmla="*/ 47 h 278"/>
                  <a:gd name="T16" fmla="*/ 44 w 69"/>
                  <a:gd name="T17" fmla="*/ 52 h 278"/>
                  <a:gd name="T18" fmla="*/ 38 w 69"/>
                  <a:gd name="T19" fmla="*/ 57 h 278"/>
                  <a:gd name="T20" fmla="*/ 31 w 69"/>
                  <a:gd name="T21" fmla="*/ 63 h 278"/>
                  <a:gd name="T22" fmla="*/ 29 w 69"/>
                  <a:gd name="T23" fmla="*/ 65 h 278"/>
                  <a:gd name="T24" fmla="*/ 17 w 69"/>
                  <a:gd name="T25" fmla="*/ 73 h 278"/>
                  <a:gd name="T26" fmla="*/ 14 w 69"/>
                  <a:gd name="T27" fmla="*/ 75 h 278"/>
                  <a:gd name="T28" fmla="*/ 0 w 69"/>
                  <a:gd name="T29" fmla="*/ 82 h 278"/>
                  <a:gd name="T30" fmla="*/ 0 w 69"/>
                  <a:gd name="T31" fmla="*/ 277 h 278"/>
                  <a:gd name="T32" fmla="*/ 14 w 69"/>
                  <a:gd name="T33" fmla="*/ 268 h 278"/>
                  <a:gd name="T34" fmla="*/ 17 w 69"/>
                  <a:gd name="T35" fmla="*/ 267 h 278"/>
                  <a:gd name="T36" fmla="*/ 19 w 69"/>
                  <a:gd name="T37" fmla="*/ 266 h 278"/>
                  <a:gd name="T38" fmla="*/ 29 w 69"/>
                  <a:gd name="T39" fmla="*/ 259 h 278"/>
                  <a:gd name="T40" fmla="*/ 31 w 69"/>
                  <a:gd name="T41" fmla="*/ 258 h 278"/>
                  <a:gd name="T42" fmla="*/ 35 w 69"/>
                  <a:gd name="T43" fmla="*/ 254 h 278"/>
                  <a:gd name="T44" fmla="*/ 38 w 69"/>
                  <a:gd name="T45" fmla="*/ 251 h 278"/>
                  <a:gd name="T46" fmla="*/ 44 w 69"/>
                  <a:gd name="T47" fmla="*/ 246 h 278"/>
                  <a:gd name="T48" fmla="*/ 46 w 69"/>
                  <a:gd name="T49" fmla="*/ 243 h 278"/>
                  <a:gd name="T50" fmla="*/ 49 w 69"/>
                  <a:gd name="T51" fmla="*/ 240 h 278"/>
                  <a:gd name="T52" fmla="*/ 52 w 69"/>
                  <a:gd name="T53" fmla="*/ 236 h 278"/>
                  <a:gd name="T54" fmla="*/ 54 w 69"/>
                  <a:gd name="T55" fmla="*/ 234 h 278"/>
                  <a:gd name="T56" fmla="*/ 57 w 69"/>
                  <a:gd name="T57" fmla="*/ 230 h 278"/>
                  <a:gd name="T58" fmla="*/ 59 w 69"/>
                  <a:gd name="T59" fmla="*/ 226 h 278"/>
                  <a:gd name="T60" fmla="*/ 60 w 69"/>
                  <a:gd name="T61" fmla="*/ 225 h 278"/>
                  <a:gd name="T62" fmla="*/ 62 w 69"/>
                  <a:gd name="T63" fmla="*/ 219 h 278"/>
                  <a:gd name="T64" fmla="*/ 64 w 69"/>
                  <a:gd name="T65" fmla="*/ 216 h 278"/>
                  <a:gd name="T66" fmla="*/ 64 w 69"/>
                  <a:gd name="T67" fmla="*/ 215 h 278"/>
                  <a:gd name="T68" fmla="*/ 67 w 69"/>
                  <a:gd name="T69" fmla="*/ 206 h 278"/>
                  <a:gd name="T70" fmla="*/ 67 w 69"/>
                  <a:gd name="T71" fmla="*/ 204 h 278"/>
                  <a:gd name="T72" fmla="*/ 68 w 69"/>
                  <a:gd name="T73" fmla="*/ 196 h 278"/>
                  <a:gd name="T74" fmla="*/ 68 w 69"/>
                  <a:gd name="T75" fmla="*/ 195 h 278"/>
                  <a:gd name="T76" fmla="*/ 68 w 69"/>
                  <a:gd name="T77" fmla="*/ 0 h 278"/>
                  <a:gd name="T78" fmla="*/ 67 w 69"/>
                  <a:gd name="T79" fmla="*/ 1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9" h="278">
                    <a:moveTo>
                      <a:pt x="67" y="10"/>
                    </a:moveTo>
                    <a:cubicBezTo>
                      <a:pt x="67" y="10"/>
                      <a:pt x="67" y="11"/>
                      <a:pt x="67" y="12"/>
                    </a:cubicBezTo>
                    <a:cubicBezTo>
                      <a:pt x="66" y="15"/>
                      <a:pt x="65" y="19"/>
                      <a:pt x="64" y="22"/>
                    </a:cubicBezTo>
                    <a:cubicBezTo>
                      <a:pt x="63" y="23"/>
                      <a:pt x="63" y="24"/>
                      <a:pt x="62" y="25"/>
                    </a:cubicBezTo>
                    <a:cubicBezTo>
                      <a:pt x="62" y="28"/>
                      <a:pt x="60" y="30"/>
                      <a:pt x="59" y="32"/>
                    </a:cubicBezTo>
                    <a:cubicBezTo>
                      <a:pt x="58" y="33"/>
                      <a:pt x="57" y="34"/>
                      <a:pt x="57" y="36"/>
                    </a:cubicBezTo>
                    <a:cubicBezTo>
                      <a:pt x="55" y="38"/>
                      <a:pt x="53" y="40"/>
                      <a:pt x="52" y="42"/>
                    </a:cubicBezTo>
                    <a:cubicBezTo>
                      <a:pt x="51" y="43"/>
                      <a:pt x="50" y="45"/>
                      <a:pt x="49" y="47"/>
                    </a:cubicBezTo>
                    <a:cubicBezTo>
                      <a:pt x="47" y="48"/>
                      <a:pt x="46" y="50"/>
                      <a:pt x="44" y="52"/>
                    </a:cubicBezTo>
                    <a:cubicBezTo>
                      <a:pt x="42" y="53"/>
                      <a:pt x="40" y="55"/>
                      <a:pt x="38" y="57"/>
                    </a:cubicBezTo>
                    <a:cubicBezTo>
                      <a:pt x="36" y="59"/>
                      <a:pt x="33" y="61"/>
                      <a:pt x="31" y="63"/>
                    </a:cubicBezTo>
                    <a:cubicBezTo>
                      <a:pt x="30" y="64"/>
                      <a:pt x="30" y="64"/>
                      <a:pt x="29" y="65"/>
                    </a:cubicBezTo>
                    <a:cubicBezTo>
                      <a:pt x="25" y="67"/>
                      <a:pt x="21" y="70"/>
                      <a:pt x="17" y="73"/>
                    </a:cubicBezTo>
                    <a:cubicBezTo>
                      <a:pt x="16" y="73"/>
                      <a:pt x="15" y="74"/>
                      <a:pt x="14" y="75"/>
                    </a:cubicBezTo>
                    <a:cubicBezTo>
                      <a:pt x="10" y="77"/>
                      <a:pt x="5" y="80"/>
                      <a:pt x="0" y="82"/>
                    </a:cubicBezTo>
                    <a:lnTo>
                      <a:pt x="0" y="277"/>
                    </a:lnTo>
                    <a:cubicBezTo>
                      <a:pt x="5" y="274"/>
                      <a:pt x="10" y="272"/>
                      <a:pt x="14" y="268"/>
                    </a:cubicBezTo>
                    <a:cubicBezTo>
                      <a:pt x="15" y="268"/>
                      <a:pt x="16" y="267"/>
                      <a:pt x="17" y="267"/>
                    </a:cubicBezTo>
                    <a:lnTo>
                      <a:pt x="19" y="266"/>
                    </a:lnTo>
                    <a:cubicBezTo>
                      <a:pt x="23" y="263"/>
                      <a:pt x="26" y="261"/>
                      <a:pt x="29" y="259"/>
                    </a:cubicBezTo>
                    <a:cubicBezTo>
                      <a:pt x="30" y="258"/>
                      <a:pt x="30" y="258"/>
                      <a:pt x="31" y="258"/>
                    </a:cubicBezTo>
                    <a:cubicBezTo>
                      <a:pt x="32" y="256"/>
                      <a:pt x="34" y="255"/>
                      <a:pt x="35" y="254"/>
                    </a:cubicBezTo>
                    <a:cubicBezTo>
                      <a:pt x="36" y="253"/>
                      <a:pt x="37" y="252"/>
                      <a:pt x="38" y="251"/>
                    </a:cubicBezTo>
                    <a:cubicBezTo>
                      <a:pt x="40" y="250"/>
                      <a:pt x="42" y="248"/>
                      <a:pt x="44" y="246"/>
                    </a:cubicBezTo>
                    <a:cubicBezTo>
                      <a:pt x="44" y="245"/>
                      <a:pt x="46" y="245"/>
                      <a:pt x="46" y="243"/>
                    </a:cubicBezTo>
                    <a:cubicBezTo>
                      <a:pt x="47" y="243"/>
                      <a:pt x="47" y="242"/>
                      <a:pt x="49" y="240"/>
                    </a:cubicBezTo>
                    <a:cubicBezTo>
                      <a:pt x="50" y="239"/>
                      <a:pt x="51" y="238"/>
                      <a:pt x="52" y="236"/>
                    </a:cubicBezTo>
                    <a:cubicBezTo>
                      <a:pt x="53" y="236"/>
                      <a:pt x="53" y="235"/>
                      <a:pt x="54" y="234"/>
                    </a:cubicBezTo>
                    <a:cubicBezTo>
                      <a:pt x="55" y="232"/>
                      <a:pt x="55" y="231"/>
                      <a:pt x="57" y="230"/>
                    </a:cubicBezTo>
                    <a:cubicBezTo>
                      <a:pt x="57" y="229"/>
                      <a:pt x="58" y="227"/>
                      <a:pt x="59" y="226"/>
                    </a:cubicBezTo>
                    <a:lnTo>
                      <a:pt x="60" y="225"/>
                    </a:lnTo>
                    <a:cubicBezTo>
                      <a:pt x="61" y="223"/>
                      <a:pt x="62" y="221"/>
                      <a:pt x="62" y="219"/>
                    </a:cubicBezTo>
                    <a:cubicBezTo>
                      <a:pt x="63" y="219"/>
                      <a:pt x="63" y="217"/>
                      <a:pt x="64" y="216"/>
                    </a:cubicBezTo>
                    <a:lnTo>
                      <a:pt x="64" y="215"/>
                    </a:lnTo>
                    <a:cubicBezTo>
                      <a:pt x="65" y="212"/>
                      <a:pt x="66" y="209"/>
                      <a:pt x="67" y="206"/>
                    </a:cubicBezTo>
                    <a:cubicBezTo>
                      <a:pt x="67" y="206"/>
                      <a:pt x="67" y="205"/>
                      <a:pt x="67" y="204"/>
                    </a:cubicBezTo>
                    <a:cubicBezTo>
                      <a:pt x="68" y="202"/>
                      <a:pt x="68" y="199"/>
                      <a:pt x="68" y="196"/>
                    </a:cubicBezTo>
                    <a:cubicBezTo>
                      <a:pt x="68" y="195"/>
                      <a:pt x="68" y="195"/>
                      <a:pt x="68" y="195"/>
                    </a:cubicBezTo>
                    <a:lnTo>
                      <a:pt x="68" y="0"/>
                    </a:lnTo>
                    <a:cubicBezTo>
                      <a:pt x="68" y="4"/>
                      <a:pt x="68" y="7"/>
                      <a:pt x="67" y="10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16" name="Freeform 435">
                <a:extLst>
                  <a:ext uri="{FF2B5EF4-FFF2-40B4-BE49-F238E27FC236}">
                    <a16:creationId xmlns:a16="http://schemas.microsoft.com/office/drawing/2014/main" id="{4E8940C5-32F6-9685-D9E5-C12C127A8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8770" y="3828564"/>
                <a:ext cx="87887" cy="346053"/>
              </a:xfrm>
              <a:custGeom>
                <a:avLst/>
                <a:gdLst>
                  <a:gd name="T0" fmla="*/ 68 w 69"/>
                  <a:gd name="T1" fmla="*/ 82 h 278"/>
                  <a:gd name="T2" fmla="*/ 68 w 69"/>
                  <a:gd name="T3" fmla="*/ 277 h 278"/>
                  <a:gd name="T4" fmla="*/ 0 w 69"/>
                  <a:gd name="T5" fmla="*/ 195 h 278"/>
                  <a:gd name="T6" fmla="*/ 0 w 69"/>
                  <a:gd name="T7" fmla="*/ 0 h 278"/>
                  <a:gd name="T8" fmla="*/ 68 w 69"/>
                  <a:gd name="T9" fmla="*/ 82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278">
                    <a:moveTo>
                      <a:pt x="68" y="82"/>
                    </a:moveTo>
                    <a:lnTo>
                      <a:pt x="68" y="277"/>
                    </a:lnTo>
                    <a:cubicBezTo>
                      <a:pt x="22" y="254"/>
                      <a:pt x="0" y="224"/>
                      <a:pt x="0" y="195"/>
                    </a:cubicBezTo>
                    <a:lnTo>
                      <a:pt x="0" y="0"/>
                    </a:lnTo>
                    <a:cubicBezTo>
                      <a:pt x="0" y="30"/>
                      <a:pt x="22" y="59"/>
                      <a:pt x="68" y="82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17" name="Freeform 436">
                <a:extLst>
                  <a:ext uri="{FF2B5EF4-FFF2-40B4-BE49-F238E27FC236}">
                    <a16:creationId xmlns:a16="http://schemas.microsoft.com/office/drawing/2014/main" id="{7E5F5F0B-586D-8B03-992B-217253FF3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8770" y="3828564"/>
                <a:ext cx="87887" cy="346053"/>
              </a:xfrm>
              <a:custGeom>
                <a:avLst/>
                <a:gdLst>
                  <a:gd name="T0" fmla="*/ 0 w 69"/>
                  <a:gd name="T1" fmla="*/ 195 h 278"/>
                  <a:gd name="T2" fmla="*/ 0 w 69"/>
                  <a:gd name="T3" fmla="*/ 0 h 278"/>
                  <a:gd name="T4" fmla="*/ 68 w 69"/>
                  <a:gd name="T5" fmla="*/ 82 h 278"/>
                  <a:gd name="T6" fmla="*/ 68 w 69"/>
                  <a:gd name="T7" fmla="*/ 277 h 278"/>
                  <a:gd name="T8" fmla="*/ 0 w 69"/>
                  <a:gd name="T9" fmla="*/ 195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278">
                    <a:moveTo>
                      <a:pt x="0" y="195"/>
                    </a:moveTo>
                    <a:lnTo>
                      <a:pt x="0" y="0"/>
                    </a:lnTo>
                    <a:cubicBezTo>
                      <a:pt x="0" y="30"/>
                      <a:pt x="22" y="59"/>
                      <a:pt x="68" y="82"/>
                    </a:cubicBezTo>
                    <a:lnTo>
                      <a:pt x="68" y="277"/>
                    </a:lnTo>
                    <a:cubicBezTo>
                      <a:pt x="22" y="254"/>
                      <a:pt x="0" y="224"/>
                      <a:pt x="0" y="195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18" name="Freeform 437">
                <a:extLst>
                  <a:ext uri="{FF2B5EF4-FFF2-40B4-BE49-F238E27FC236}">
                    <a16:creationId xmlns:a16="http://schemas.microsoft.com/office/drawing/2014/main" id="{E081C2E8-14F6-D242-F77D-77E0B20763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4959" y="3927437"/>
                <a:ext cx="1691824" cy="1087601"/>
              </a:xfrm>
              <a:custGeom>
                <a:avLst/>
                <a:gdLst>
                  <a:gd name="T0" fmla="*/ 1359 w 1360"/>
                  <a:gd name="T1" fmla="*/ 0 h 875"/>
                  <a:gd name="T2" fmla="*/ 1359 w 1360"/>
                  <a:gd name="T3" fmla="*/ 195 h 875"/>
                  <a:gd name="T4" fmla="*/ 0 w 1360"/>
                  <a:gd name="T5" fmla="*/ 874 h 875"/>
                  <a:gd name="T6" fmla="*/ 0 w 1360"/>
                  <a:gd name="T7" fmla="*/ 679 h 875"/>
                  <a:gd name="T8" fmla="*/ 1359 w 1360"/>
                  <a:gd name="T9" fmla="*/ 0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0" h="875">
                    <a:moveTo>
                      <a:pt x="1359" y="0"/>
                    </a:moveTo>
                    <a:lnTo>
                      <a:pt x="1359" y="195"/>
                    </a:lnTo>
                    <a:lnTo>
                      <a:pt x="0" y="874"/>
                    </a:lnTo>
                    <a:lnTo>
                      <a:pt x="0" y="679"/>
                    </a:lnTo>
                    <a:lnTo>
                      <a:pt x="1359" y="0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19" name="Freeform 438">
                <a:extLst>
                  <a:ext uri="{FF2B5EF4-FFF2-40B4-BE49-F238E27FC236}">
                    <a16:creationId xmlns:a16="http://schemas.microsoft.com/office/drawing/2014/main" id="{C2E4B357-CCAB-27DD-5EDE-B036C24D8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6657" y="3927437"/>
                <a:ext cx="1691824" cy="1087601"/>
              </a:xfrm>
              <a:custGeom>
                <a:avLst/>
                <a:gdLst>
                  <a:gd name="T0" fmla="*/ 1358 w 1359"/>
                  <a:gd name="T1" fmla="*/ 679 h 875"/>
                  <a:gd name="T2" fmla="*/ 1358 w 1359"/>
                  <a:gd name="T3" fmla="*/ 874 h 875"/>
                  <a:gd name="T4" fmla="*/ 0 w 1359"/>
                  <a:gd name="T5" fmla="*/ 195 h 875"/>
                  <a:gd name="T6" fmla="*/ 0 w 1359"/>
                  <a:gd name="T7" fmla="*/ 0 h 875"/>
                  <a:gd name="T8" fmla="*/ 1358 w 1359"/>
                  <a:gd name="T9" fmla="*/ 679 h 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875">
                    <a:moveTo>
                      <a:pt x="1358" y="679"/>
                    </a:moveTo>
                    <a:lnTo>
                      <a:pt x="1358" y="874"/>
                    </a:lnTo>
                    <a:lnTo>
                      <a:pt x="0" y="195"/>
                    </a:lnTo>
                    <a:lnTo>
                      <a:pt x="0" y="0"/>
                    </a:lnTo>
                    <a:lnTo>
                      <a:pt x="1358" y="679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21" name="Freeform 440">
                <a:extLst>
                  <a:ext uri="{FF2B5EF4-FFF2-40B4-BE49-F238E27FC236}">
                    <a16:creationId xmlns:a16="http://schemas.microsoft.com/office/drawing/2014/main" id="{23209EC9-8F57-A82B-8631-C1DF25EB1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8482" y="4773349"/>
                <a:ext cx="411968" cy="285633"/>
              </a:xfrm>
              <a:custGeom>
                <a:avLst/>
                <a:gdLst>
                  <a:gd name="T0" fmla="*/ 300 w 329"/>
                  <a:gd name="T1" fmla="*/ 12 h 230"/>
                  <a:gd name="T2" fmla="*/ 276 w 329"/>
                  <a:gd name="T3" fmla="*/ 20 h 230"/>
                  <a:gd name="T4" fmla="*/ 254 w 329"/>
                  <a:gd name="T5" fmla="*/ 26 h 230"/>
                  <a:gd name="T6" fmla="*/ 230 w 329"/>
                  <a:gd name="T7" fmla="*/ 30 h 230"/>
                  <a:gd name="T8" fmla="*/ 205 w 329"/>
                  <a:gd name="T9" fmla="*/ 33 h 230"/>
                  <a:gd name="T10" fmla="*/ 183 w 329"/>
                  <a:gd name="T11" fmla="*/ 34 h 230"/>
                  <a:gd name="T12" fmla="*/ 148 w 329"/>
                  <a:gd name="T13" fmla="*/ 34 h 230"/>
                  <a:gd name="T14" fmla="*/ 122 w 329"/>
                  <a:gd name="T15" fmla="*/ 32 h 230"/>
                  <a:gd name="T16" fmla="*/ 100 w 329"/>
                  <a:gd name="T17" fmla="*/ 30 h 230"/>
                  <a:gd name="T18" fmla="*/ 79 w 329"/>
                  <a:gd name="T19" fmla="*/ 26 h 230"/>
                  <a:gd name="T20" fmla="*/ 60 w 329"/>
                  <a:gd name="T21" fmla="*/ 22 h 230"/>
                  <a:gd name="T22" fmla="*/ 40 w 329"/>
                  <a:gd name="T23" fmla="*/ 16 h 230"/>
                  <a:gd name="T24" fmla="*/ 18 w 329"/>
                  <a:gd name="T25" fmla="*/ 8 h 230"/>
                  <a:gd name="T26" fmla="*/ 0 w 329"/>
                  <a:gd name="T27" fmla="*/ 195 h 230"/>
                  <a:gd name="T28" fmla="*/ 20 w 329"/>
                  <a:gd name="T29" fmla="*/ 204 h 230"/>
                  <a:gd name="T30" fmla="*/ 42 w 329"/>
                  <a:gd name="T31" fmla="*/ 212 h 230"/>
                  <a:gd name="T32" fmla="*/ 60 w 329"/>
                  <a:gd name="T33" fmla="*/ 216 h 230"/>
                  <a:gd name="T34" fmla="*/ 71 w 329"/>
                  <a:gd name="T35" fmla="*/ 219 h 230"/>
                  <a:gd name="T36" fmla="*/ 83 w 329"/>
                  <a:gd name="T37" fmla="*/ 221 h 230"/>
                  <a:gd name="T38" fmla="*/ 100 w 329"/>
                  <a:gd name="T39" fmla="*/ 224 h 230"/>
                  <a:gd name="T40" fmla="*/ 120 w 329"/>
                  <a:gd name="T41" fmla="*/ 227 h 230"/>
                  <a:gd name="T42" fmla="*/ 139 w 329"/>
                  <a:gd name="T43" fmla="*/ 228 h 230"/>
                  <a:gd name="T44" fmla="*/ 148 w 329"/>
                  <a:gd name="T45" fmla="*/ 228 h 230"/>
                  <a:gd name="T46" fmla="*/ 165 w 329"/>
                  <a:gd name="T47" fmla="*/ 229 h 230"/>
                  <a:gd name="T48" fmla="*/ 183 w 329"/>
                  <a:gd name="T49" fmla="*/ 228 h 230"/>
                  <a:gd name="T50" fmla="*/ 202 w 329"/>
                  <a:gd name="T51" fmla="*/ 227 h 230"/>
                  <a:gd name="T52" fmla="*/ 229 w 329"/>
                  <a:gd name="T53" fmla="*/ 224 h 230"/>
                  <a:gd name="T54" fmla="*/ 252 w 329"/>
                  <a:gd name="T55" fmla="*/ 220 h 230"/>
                  <a:gd name="T56" fmla="*/ 273 w 329"/>
                  <a:gd name="T57" fmla="*/ 215 h 230"/>
                  <a:gd name="T58" fmla="*/ 293 w 329"/>
                  <a:gd name="T59" fmla="*/ 209 h 230"/>
                  <a:gd name="T60" fmla="*/ 314 w 329"/>
                  <a:gd name="T61" fmla="*/ 202 h 230"/>
                  <a:gd name="T62" fmla="*/ 328 w 329"/>
                  <a:gd name="T63" fmla="*/ 195 h 230"/>
                  <a:gd name="T64" fmla="*/ 314 w 329"/>
                  <a:gd name="T65" fmla="*/ 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29" h="230">
                    <a:moveTo>
                      <a:pt x="314" y="7"/>
                    </a:moveTo>
                    <a:cubicBezTo>
                      <a:pt x="309" y="9"/>
                      <a:pt x="304" y="11"/>
                      <a:pt x="300" y="12"/>
                    </a:cubicBezTo>
                    <a:cubicBezTo>
                      <a:pt x="298" y="13"/>
                      <a:pt x="296" y="14"/>
                      <a:pt x="293" y="15"/>
                    </a:cubicBezTo>
                    <a:cubicBezTo>
                      <a:pt x="288" y="17"/>
                      <a:pt x="282" y="19"/>
                      <a:pt x="276" y="20"/>
                    </a:cubicBezTo>
                    <a:cubicBezTo>
                      <a:pt x="275" y="21"/>
                      <a:pt x="273" y="21"/>
                      <a:pt x="273" y="21"/>
                    </a:cubicBezTo>
                    <a:cubicBezTo>
                      <a:pt x="267" y="23"/>
                      <a:pt x="260" y="24"/>
                      <a:pt x="254" y="26"/>
                    </a:cubicBezTo>
                    <a:cubicBezTo>
                      <a:pt x="253" y="26"/>
                      <a:pt x="252" y="26"/>
                      <a:pt x="252" y="26"/>
                    </a:cubicBezTo>
                    <a:cubicBezTo>
                      <a:pt x="245" y="27"/>
                      <a:pt x="237" y="29"/>
                      <a:pt x="230" y="30"/>
                    </a:cubicBezTo>
                    <a:lnTo>
                      <a:pt x="229" y="30"/>
                    </a:lnTo>
                    <a:cubicBezTo>
                      <a:pt x="221" y="31"/>
                      <a:pt x="213" y="32"/>
                      <a:pt x="205" y="33"/>
                    </a:cubicBezTo>
                    <a:cubicBezTo>
                      <a:pt x="202" y="33"/>
                      <a:pt x="199" y="33"/>
                      <a:pt x="195" y="34"/>
                    </a:cubicBezTo>
                    <a:cubicBezTo>
                      <a:pt x="191" y="34"/>
                      <a:pt x="187" y="34"/>
                      <a:pt x="183" y="34"/>
                    </a:cubicBezTo>
                    <a:cubicBezTo>
                      <a:pt x="177" y="34"/>
                      <a:pt x="171" y="35"/>
                      <a:pt x="165" y="35"/>
                    </a:cubicBezTo>
                    <a:cubicBezTo>
                      <a:pt x="159" y="35"/>
                      <a:pt x="154" y="34"/>
                      <a:pt x="148" y="34"/>
                    </a:cubicBezTo>
                    <a:cubicBezTo>
                      <a:pt x="145" y="34"/>
                      <a:pt x="143" y="34"/>
                      <a:pt x="141" y="34"/>
                    </a:cubicBezTo>
                    <a:cubicBezTo>
                      <a:pt x="135" y="34"/>
                      <a:pt x="128" y="33"/>
                      <a:pt x="122" y="32"/>
                    </a:cubicBezTo>
                    <a:cubicBezTo>
                      <a:pt x="121" y="32"/>
                      <a:pt x="120" y="32"/>
                      <a:pt x="120" y="32"/>
                    </a:cubicBezTo>
                    <a:cubicBezTo>
                      <a:pt x="113" y="32"/>
                      <a:pt x="106" y="31"/>
                      <a:pt x="100" y="30"/>
                    </a:cubicBezTo>
                    <a:cubicBezTo>
                      <a:pt x="97" y="29"/>
                      <a:pt x="96" y="29"/>
                      <a:pt x="93" y="29"/>
                    </a:cubicBezTo>
                    <a:cubicBezTo>
                      <a:pt x="89" y="28"/>
                      <a:pt x="84" y="27"/>
                      <a:pt x="79" y="26"/>
                    </a:cubicBezTo>
                    <a:cubicBezTo>
                      <a:pt x="77" y="26"/>
                      <a:pt x="74" y="25"/>
                      <a:pt x="71" y="24"/>
                    </a:cubicBezTo>
                    <a:cubicBezTo>
                      <a:pt x="67" y="24"/>
                      <a:pt x="63" y="23"/>
                      <a:pt x="60" y="22"/>
                    </a:cubicBezTo>
                    <a:cubicBezTo>
                      <a:pt x="56" y="21"/>
                      <a:pt x="52" y="20"/>
                      <a:pt x="50" y="19"/>
                    </a:cubicBezTo>
                    <a:cubicBezTo>
                      <a:pt x="46" y="18"/>
                      <a:pt x="43" y="17"/>
                      <a:pt x="40" y="16"/>
                    </a:cubicBezTo>
                    <a:cubicBezTo>
                      <a:pt x="33" y="14"/>
                      <a:pt x="26" y="12"/>
                      <a:pt x="20" y="9"/>
                    </a:cubicBezTo>
                    <a:cubicBezTo>
                      <a:pt x="20" y="9"/>
                      <a:pt x="19" y="9"/>
                      <a:pt x="18" y="8"/>
                    </a:cubicBezTo>
                    <a:cubicBezTo>
                      <a:pt x="12" y="6"/>
                      <a:pt x="6" y="4"/>
                      <a:pt x="0" y="0"/>
                    </a:cubicBezTo>
                    <a:lnTo>
                      <a:pt x="0" y="195"/>
                    </a:lnTo>
                    <a:cubicBezTo>
                      <a:pt x="6" y="197"/>
                      <a:pt x="12" y="200"/>
                      <a:pt x="18" y="203"/>
                    </a:cubicBezTo>
                    <a:cubicBezTo>
                      <a:pt x="19" y="203"/>
                      <a:pt x="20" y="204"/>
                      <a:pt x="20" y="204"/>
                    </a:cubicBezTo>
                    <a:cubicBezTo>
                      <a:pt x="26" y="206"/>
                      <a:pt x="33" y="208"/>
                      <a:pt x="40" y="210"/>
                    </a:cubicBezTo>
                    <a:cubicBezTo>
                      <a:pt x="41" y="211"/>
                      <a:pt x="41" y="211"/>
                      <a:pt x="42" y="212"/>
                    </a:cubicBezTo>
                    <a:cubicBezTo>
                      <a:pt x="45" y="212"/>
                      <a:pt x="47" y="213"/>
                      <a:pt x="50" y="213"/>
                    </a:cubicBezTo>
                    <a:cubicBezTo>
                      <a:pt x="52" y="214"/>
                      <a:pt x="56" y="215"/>
                      <a:pt x="60" y="216"/>
                    </a:cubicBezTo>
                    <a:cubicBezTo>
                      <a:pt x="61" y="216"/>
                      <a:pt x="62" y="217"/>
                      <a:pt x="63" y="217"/>
                    </a:cubicBezTo>
                    <a:cubicBezTo>
                      <a:pt x="65" y="218"/>
                      <a:pt x="68" y="218"/>
                      <a:pt x="71" y="219"/>
                    </a:cubicBezTo>
                    <a:cubicBezTo>
                      <a:pt x="74" y="219"/>
                      <a:pt x="77" y="220"/>
                      <a:pt x="79" y="221"/>
                    </a:cubicBezTo>
                    <a:cubicBezTo>
                      <a:pt x="81" y="221"/>
                      <a:pt x="81" y="221"/>
                      <a:pt x="83" y="221"/>
                    </a:cubicBezTo>
                    <a:cubicBezTo>
                      <a:pt x="86" y="222"/>
                      <a:pt x="89" y="223"/>
                      <a:pt x="93" y="223"/>
                    </a:cubicBezTo>
                    <a:cubicBezTo>
                      <a:pt x="96" y="223"/>
                      <a:pt x="97" y="224"/>
                      <a:pt x="100" y="224"/>
                    </a:cubicBezTo>
                    <a:lnTo>
                      <a:pt x="101" y="224"/>
                    </a:lnTo>
                    <a:cubicBezTo>
                      <a:pt x="107" y="225"/>
                      <a:pt x="114" y="226"/>
                      <a:pt x="120" y="227"/>
                    </a:cubicBezTo>
                    <a:cubicBezTo>
                      <a:pt x="120" y="227"/>
                      <a:pt x="121" y="227"/>
                      <a:pt x="122" y="227"/>
                    </a:cubicBezTo>
                    <a:cubicBezTo>
                      <a:pt x="128" y="227"/>
                      <a:pt x="133" y="227"/>
                      <a:pt x="139" y="228"/>
                    </a:cubicBezTo>
                    <a:cubicBezTo>
                      <a:pt x="139" y="228"/>
                      <a:pt x="140" y="228"/>
                      <a:pt x="141" y="228"/>
                    </a:cubicBezTo>
                    <a:cubicBezTo>
                      <a:pt x="143" y="228"/>
                      <a:pt x="145" y="228"/>
                      <a:pt x="148" y="228"/>
                    </a:cubicBezTo>
                    <a:cubicBezTo>
                      <a:pt x="152" y="229"/>
                      <a:pt x="155" y="229"/>
                      <a:pt x="158" y="229"/>
                    </a:cubicBezTo>
                    <a:cubicBezTo>
                      <a:pt x="160" y="229"/>
                      <a:pt x="163" y="229"/>
                      <a:pt x="165" y="229"/>
                    </a:cubicBezTo>
                    <a:cubicBezTo>
                      <a:pt x="169" y="229"/>
                      <a:pt x="174" y="229"/>
                      <a:pt x="180" y="229"/>
                    </a:cubicBezTo>
                    <a:cubicBezTo>
                      <a:pt x="180" y="229"/>
                      <a:pt x="182" y="228"/>
                      <a:pt x="183" y="228"/>
                    </a:cubicBezTo>
                    <a:cubicBezTo>
                      <a:pt x="187" y="228"/>
                      <a:pt x="191" y="228"/>
                      <a:pt x="195" y="227"/>
                    </a:cubicBezTo>
                    <a:cubicBezTo>
                      <a:pt x="198" y="227"/>
                      <a:pt x="200" y="227"/>
                      <a:pt x="202" y="227"/>
                    </a:cubicBezTo>
                    <a:cubicBezTo>
                      <a:pt x="204" y="227"/>
                      <a:pt x="204" y="227"/>
                      <a:pt x="205" y="227"/>
                    </a:cubicBezTo>
                    <a:cubicBezTo>
                      <a:pt x="213" y="226"/>
                      <a:pt x="221" y="225"/>
                      <a:pt x="229" y="224"/>
                    </a:cubicBezTo>
                    <a:lnTo>
                      <a:pt x="230" y="224"/>
                    </a:lnTo>
                    <a:cubicBezTo>
                      <a:pt x="237" y="223"/>
                      <a:pt x="245" y="222"/>
                      <a:pt x="252" y="220"/>
                    </a:cubicBezTo>
                    <a:cubicBezTo>
                      <a:pt x="252" y="220"/>
                      <a:pt x="253" y="220"/>
                      <a:pt x="254" y="219"/>
                    </a:cubicBezTo>
                    <a:cubicBezTo>
                      <a:pt x="260" y="218"/>
                      <a:pt x="267" y="217"/>
                      <a:pt x="273" y="215"/>
                    </a:cubicBezTo>
                    <a:cubicBezTo>
                      <a:pt x="274" y="215"/>
                      <a:pt x="275" y="214"/>
                      <a:pt x="276" y="214"/>
                    </a:cubicBezTo>
                    <a:cubicBezTo>
                      <a:pt x="282" y="213"/>
                      <a:pt x="288" y="211"/>
                      <a:pt x="293" y="209"/>
                    </a:cubicBezTo>
                    <a:cubicBezTo>
                      <a:pt x="296" y="208"/>
                      <a:pt x="298" y="207"/>
                      <a:pt x="300" y="207"/>
                    </a:cubicBezTo>
                    <a:cubicBezTo>
                      <a:pt x="304" y="205"/>
                      <a:pt x="309" y="204"/>
                      <a:pt x="314" y="202"/>
                    </a:cubicBezTo>
                    <a:cubicBezTo>
                      <a:pt x="314" y="201"/>
                      <a:pt x="315" y="201"/>
                      <a:pt x="315" y="200"/>
                    </a:cubicBezTo>
                    <a:cubicBezTo>
                      <a:pt x="320" y="199"/>
                      <a:pt x="324" y="197"/>
                      <a:pt x="328" y="195"/>
                    </a:cubicBezTo>
                    <a:lnTo>
                      <a:pt x="328" y="0"/>
                    </a:lnTo>
                    <a:cubicBezTo>
                      <a:pt x="323" y="3"/>
                      <a:pt x="319" y="5"/>
                      <a:pt x="314" y="7"/>
                    </a:cubicBezTo>
                  </a:path>
                </a:pathLst>
              </a:custGeom>
              <a:solidFill>
                <a:schemeClr val="tx1">
                  <a:lumMod val="60000"/>
                  <a:lumOff val="40000"/>
                  <a:alpha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22" name="Freeform 441">
                <a:extLst>
                  <a:ext uri="{FF2B5EF4-FFF2-40B4-BE49-F238E27FC236}">
                    <a16:creationId xmlns:a16="http://schemas.microsoft.com/office/drawing/2014/main" id="{CFC1C419-1763-A4DA-4CFC-51007FF43A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9891" y="3702224"/>
                <a:ext cx="1043658" cy="247184"/>
              </a:xfrm>
              <a:custGeom>
                <a:avLst/>
                <a:gdLst>
                  <a:gd name="T0" fmla="*/ 839 w 840"/>
                  <a:gd name="T1" fmla="*/ 99 h 200"/>
                  <a:gd name="T2" fmla="*/ 420 w 840"/>
                  <a:gd name="T3" fmla="*/ 199 h 200"/>
                  <a:gd name="T4" fmla="*/ 0 w 840"/>
                  <a:gd name="T5" fmla="*/ 99 h 200"/>
                  <a:gd name="T6" fmla="*/ 420 w 840"/>
                  <a:gd name="T7" fmla="*/ 0 h 200"/>
                  <a:gd name="T8" fmla="*/ 839 w 840"/>
                  <a:gd name="T9" fmla="*/ 9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0" h="200">
                    <a:moveTo>
                      <a:pt x="839" y="99"/>
                    </a:moveTo>
                    <a:cubicBezTo>
                      <a:pt x="839" y="154"/>
                      <a:pt x="651" y="199"/>
                      <a:pt x="420" y="199"/>
                    </a:cubicBezTo>
                    <a:cubicBezTo>
                      <a:pt x="188" y="199"/>
                      <a:pt x="0" y="154"/>
                      <a:pt x="0" y="99"/>
                    </a:cubicBezTo>
                    <a:cubicBezTo>
                      <a:pt x="0" y="45"/>
                      <a:pt x="188" y="0"/>
                      <a:pt x="420" y="0"/>
                    </a:cubicBezTo>
                    <a:cubicBezTo>
                      <a:pt x="651" y="0"/>
                      <a:pt x="839" y="45"/>
                      <a:pt x="839" y="99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sp>
            <p:nvSpPr>
              <p:cNvPr id="123" name="Freeform 442">
                <a:extLst>
                  <a:ext uri="{FF2B5EF4-FFF2-40B4-BE49-F238E27FC236}">
                    <a16:creationId xmlns:a16="http://schemas.microsoft.com/office/drawing/2014/main" id="{0D2750F3-16B3-CD92-4EC8-E60CF84AE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2145" y="1268856"/>
                <a:ext cx="2219145" cy="2559708"/>
              </a:xfrm>
              <a:custGeom>
                <a:avLst/>
                <a:gdLst>
                  <a:gd name="T0" fmla="*/ 1779 w 1780"/>
                  <a:gd name="T1" fmla="*/ 890 h 2054"/>
                  <a:gd name="T2" fmla="*/ 890 w 1780"/>
                  <a:gd name="T3" fmla="*/ 0 h 2054"/>
                  <a:gd name="T4" fmla="*/ 0 w 1780"/>
                  <a:gd name="T5" fmla="*/ 890 h 2054"/>
                  <a:gd name="T6" fmla="*/ 722 w 1780"/>
                  <a:gd name="T7" fmla="*/ 1763 h 2054"/>
                  <a:gd name="T8" fmla="*/ 890 w 1780"/>
                  <a:gd name="T9" fmla="*/ 2053 h 2054"/>
                  <a:gd name="T10" fmla="*/ 1057 w 1780"/>
                  <a:gd name="T11" fmla="*/ 1763 h 2054"/>
                  <a:gd name="T12" fmla="*/ 1779 w 1780"/>
                  <a:gd name="T13" fmla="*/ 890 h 2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80" h="2054">
                    <a:moveTo>
                      <a:pt x="1779" y="890"/>
                    </a:moveTo>
                    <a:cubicBezTo>
                      <a:pt x="1779" y="398"/>
                      <a:pt x="1380" y="0"/>
                      <a:pt x="890" y="0"/>
                    </a:cubicBezTo>
                    <a:cubicBezTo>
                      <a:pt x="398" y="0"/>
                      <a:pt x="0" y="398"/>
                      <a:pt x="0" y="890"/>
                    </a:cubicBezTo>
                    <a:cubicBezTo>
                      <a:pt x="0" y="1324"/>
                      <a:pt x="311" y="1685"/>
                      <a:pt x="722" y="1763"/>
                    </a:cubicBezTo>
                    <a:lnTo>
                      <a:pt x="890" y="2053"/>
                    </a:lnTo>
                    <a:lnTo>
                      <a:pt x="1057" y="1763"/>
                    </a:lnTo>
                    <a:cubicBezTo>
                      <a:pt x="1468" y="1685"/>
                      <a:pt x="1779" y="1324"/>
                      <a:pt x="1779" y="890"/>
                    </a:cubicBezTo>
                  </a:path>
                </a:pathLst>
              </a:custGeom>
              <a:solidFill>
                <a:srgbClr val="003087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</p:grpSp>
        <p:pic>
          <p:nvPicPr>
            <p:cNvPr id="275" name="Graphic 274" descr="Research with solid fill">
              <a:extLst>
                <a:ext uri="{FF2B5EF4-FFF2-40B4-BE49-F238E27FC236}">
                  <a16:creationId xmlns:a16="http://schemas.microsoft.com/office/drawing/2014/main" id="{8803F17B-666D-3D35-5E0C-30985A627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264391" y="1725567"/>
              <a:ext cx="495300" cy="495300"/>
            </a:xfrm>
            <a:prstGeom prst="rect">
              <a:avLst/>
            </a:prstGeom>
          </p:spPr>
        </p:pic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2385B4EE-A1F6-090B-97D1-057B225AB89C}"/>
              </a:ext>
            </a:extLst>
          </p:cNvPr>
          <p:cNvSpPr txBox="1"/>
          <p:nvPr/>
        </p:nvSpPr>
        <p:spPr>
          <a:xfrm>
            <a:off x="2211388" y="293309"/>
            <a:ext cx="2268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Identification of VTE Episode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5438D2AB-CFF3-EE0B-FD2B-166CEEB8E515}"/>
              </a:ext>
            </a:extLst>
          </p:cNvPr>
          <p:cNvSpPr txBox="1"/>
          <p:nvPr/>
        </p:nvSpPr>
        <p:spPr>
          <a:xfrm>
            <a:off x="3377449" y="4740479"/>
            <a:ext cx="24728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Identification of HAT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FBB3E3AD-98F3-6525-E0EF-7C2348B6F485}"/>
              </a:ext>
            </a:extLst>
          </p:cNvPr>
          <p:cNvGrpSpPr/>
          <p:nvPr/>
        </p:nvGrpSpPr>
        <p:grpSpPr>
          <a:xfrm>
            <a:off x="3589765" y="3068862"/>
            <a:ext cx="1629246" cy="1541019"/>
            <a:chOff x="4146938" y="2560632"/>
            <a:chExt cx="1629246" cy="1541019"/>
          </a:xfrm>
        </p:grpSpPr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C6446DBE-B60F-FCE5-72E9-2DCA149CF2AA}"/>
                </a:ext>
              </a:extLst>
            </p:cNvPr>
            <p:cNvGrpSpPr/>
            <p:nvPr/>
          </p:nvGrpSpPr>
          <p:grpSpPr>
            <a:xfrm>
              <a:off x="4146938" y="2560632"/>
              <a:ext cx="1629246" cy="1541019"/>
              <a:chOff x="2771304" y="1268856"/>
              <a:chExt cx="4020829" cy="3790126"/>
            </a:xfrm>
          </p:grpSpPr>
          <p:sp>
            <p:nvSpPr>
              <p:cNvPr id="249" name="Freeform 439">
                <a:extLst>
                  <a:ext uri="{FF2B5EF4-FFF2-40B4-BE49-F238E27FC236}">
                    <a16:creationId xmlns:a16="http://schemas.microsoft.com/office/drawing/2014/main" id="{2AD1AFE4-F9A4-DA1E-920B-7E78E792FD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304" y="2839835"/>
                <a:ext cx="4020829" cy="1982948"/>
              </a:xfrm>
              <a:custGeom>
                <a:avLst/>
                <a:gdLst>
                  <a:gd name="T0" fmla="*/ 1614 w 3228"/>
                  <a:gd name="T1" fmla="*/ 0 h 1592"/>
                  <a:gd name="T2" fmla="*/ 1777 w 3228"/>
                  <a:gd name="T3" fmla="*/ 34 h 1592"/>
                  <a:gd name="T4" fmla="*/ 3136 w 3228"/>
                  <a:gd name="T5" fmla="*/ 713 h 1592"/>
                  <a:gd name="T6" fmla="*/ 3136 w 3228"/>
                  <a:gd name="T7" fmla="*/ 877 h 1592"/>
                  <a:gd name="T8" fmla="*/ 1777 w 3228"/>
                  <a:gd name="T9" fmla="*/ 1556 h 1592"/>
                  <a:gd name="T10" fmla="*/ 1614 w 3228"/>
                  <a:gd name="T11" fmla="*/ 1591 h 1592"/>
                  <a:gd name="T12" fmla="*/ 1449 w 3228"/>
                  <a:gd name="T13" fmla="*/ 1556 h 1592"/>
                  <a:gd name="T14" fmla="*/ 91 w 3228"/>
                  <a:gd name="T15" fmla="*/ 877 h 1592"/>
                  <a:gd name="T16" fmla="*/ 91 w 3228"/>
                  <a:gd name="T17" fmla="*/ 713 h 1592"/>
                  <a:gd name="T18" fmla="*/ 1449 w 3228"/>
                  <a:gd name="T19" fmla="*/ 34 h 1592"/>
                  <a:gd name="T20" fmla="*/ 1614 w 3228"/>
                  <a:gd name="T21" fmla="*/ 0 h 1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28" h="1592">
                    <a:moveTo>
                      <a:pt x="1614" y="0"/>
                    </a:moveTo>
                    <a:cubicBezTo>
                      <a:pt x="1673" y="0"/>
                      <a:pt x="1732" y="12"/>
                      <a:pt x="1777" y="34"/>
                    </a:cubicBezTo>
                    <a:lnTo>
                      <a:pt x="3136" y="713"/>
                    </a:lnTo>
                    <a:cubicBezTo>
                      <a:pt x="3227" y="758"/>
                      <a:pt x="3227" y="832"/>
                      <a:pt x="3136" y="877"/>
                    </a:cubicBezTo>
                    <a:lnTo>
                      <a:pt x="1777" y="1556"/>
                    </a:lnTo>
                    <a:cubicBezTo>
                      <a:pt x="1732" y="1579"/>
                      <a:pt x="1673" y="1591"/>
                      <a:pt x="1614" y="1591"/>
                    </a:cubicBezTo>
                    <a:cubicBezTo>
                      <a:pt x="1554" y="1591"/>
                      <a:pt x="1495" y="1579"/>
                      <a:pt x="1449" y="1556"/>
                    </a:cubicBezTo>
                    <a:lnTo>
                      <a:pt x="91" y="877"/>
                    </a:lnTo>
                    <a:cubicBezTo>
                      <a:pt x="0" y="832"/>
                      <a:pt x="0" y="758"/>
                      <a:pt x="91" y="713"/>
                    </a:cubicBezTo>
                    <a:lnTo>
                      <a:pt x="1449" y="34"/>
                    </a:lnTo>
                    <a:cubicBezTo>
                      <a:pt x="1495" y="12"/>
                      <a:pt x="1554" y="0"/>
                      <a:pt x="1614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D8F45295-5C29-744F-25B4-F2E660BF41AF}"/>
                  </a:ext>
                </a:extLst>
              </p:cNvPr>
              <p:cNvGrpSpPr/>
              <p:nvPr/>
            </p:nvGrpSpPr>
            <p:grpSpPr>
              <a:xfrm>
                <a:off x="2798770" y="1268856"/>
                <a:ext cx="3965900" cy="3790126"/>
                <a:chOff x="2798770" y="1268856"/>
                <a:chExt cx="3965900" cy="3790126"/>
              </a:xfrm>
            </p:grpSpPr>
            <p:sp>
              <p:nvSpPr>
                <p:cNvPr id="251" name="Freeform 434">
                  <a:extLst>
                    <a:ext uri="{FF2B5EF4-FFF2-40B4-BE49-F238E27FC236}">
                      <a16:creationId xmlns:a16="http://schemas.microsoft.com/office/drawing/2014/main" id="{AD88F392-1EE9-4AF4-D807-1D7146E116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76783" y="3828564"/>
                  <a:ext cx="87887" cy="346053"/>
                </a:xfrm>
                <a:custGeom>
                  <a:avLst/>
                  <a:gdLst>
                    <a:gd name="T0" fmla="*/ 67 w 69"/>
                    <a:gd name="T1" fmla="*/ 10 h 278"/>
                    <a:gd name="T2" fmla="*/ 67 w 69"/>
                    <a:gd name="T3" fmla="*/ 12 h 278"/>
                    <a:gd name="T4" fmla="*/ 64 w 69"/>
                    <a:gd name="T5" fmla="*/ 22 h 278"/>
                    <a:gd name="T6" fmla="*/ 62 w 69"/>
                    <a:gd name="T7" fmla="*/ 25 h 278"/>
                    <a:gd name="T8" fmla="*/ 59 w 69"/>
                    <a:gd name="T9" fmla="*/ 32 h 278"/>
                    <a:gd name="T10" fmla="*/ 57 w 69"/>
                    <a:gd name="T11" fmla="*/ 36 h 278"/>
                    <a:gd name="T12" fmla="*/ 52 w 69"/>
                    <a:gd name="T13" fmla="*/ 42 h 278"/>
                    <a:gd name="T14" fmla="*/ 49 w 69"/>
                    <a:gd name="T15" fmla="*/ 47 h 278"/>
                    <a:gd name="T16" fmla="*/ 44 w 69"/>
                    <a:gd name="T17" fmla="*/ 52 h 278"/>
                    <a:gd name="T18" fmla="*/ 38 w 69"/>
                    <a:gd name="T19" fmla="*/ 57 h 278"/>
                    <a:gd name="T20" fmla="*/ 31 w 69"/>
                    <a:gd name="T21" fmla="*/ 63 h 278"/>
                    <a:gd name="T22" fmla="*/ 29 w 69"/>
                    <a:gd name="T23" fmla="*/ 65 h 278"/>
                    <a:gd name="T24" fmla="*/ 17 w 69"/>
                    <a:gd name="T25" fmla="*/ 73 h 278"/>
                    <a:gd name="T26" fmla="*/ 14 w 69"/>
                    <a:gd name="T27" fmla="*/ 75 h 278"/>
                    <a:gd name="T28" fmla="*/ 0 w 69"/>
                    <a:gd name="T29" fmla="*/ 82 h 278"/>
                    <a:gd name="T30" fmla="*/ 0 w 69"/>
                    <a:gd name="T31" fmla="*/ 277 h 278"/>
                    <a:gd name="T32" fmla="*/ 14 w 69"/>
                    <a:gd name="T33" fmla="*/ 268 h 278"/>
                    <a:gd name="T34" fmla="*/ 17 w 69"/>
                    <a:gd name="T35" fmla="*/ 267 h 278"/>
                    <a:gd name="T36" fmla="*/ 19 w 69"/>
                    <a:gd name="T37" fmla="*/ 266 h 278"/>
                    <a:gd name="T38" fmla="*/ 29 w 69"/>
                    <a:gd name="T39" fmla="*/ 259 h 278"/>
                    <a:gd name="T40" fmla="*/ 31 w 69"/>
                    <a:gd name="T41" fmla="*/ 258 h 278"/>
                    <a:gd name="T42" fmla="*/ 35 w 69"/>
                    <a:gd name="T43" fmla="*/ 254 h 278"/>
                    <a:gd name="T44" fmla="*/ 38 w 69"/>
                    <a:gd name="T45" fmla="*/ 251 h 278"/>
                    <a:gd name="T46" fmla="*/ 44 w 69"/>
                    <a:gd name="T47" fmla="*/ 246 h 278"/>
                    <a:gd name="T48" fmla="*/ 46 w 69"/>
                    <a:gd name="T49" fmla="*/ 243 h 278"/>
                    <a:gd name="T50" fmla="*/ 49 w 69"/>
                    <a:gd name="T51" fmla="*/ 240 h 278"/>
                    <a:gd name="T52" fmla="*/ 52 w 69"/>
                    <a:gd name="T53" fmla="*/ 236 h 278"/>
                    <a:gd name="T54" fmla="*/ 54 w 69"/>
                    <a:gd name="T55" fmla="*/ 234 h 278"/>
                    <a:gd name="T56" fmla="*/ 57 w 69"/>
                    <a:gd name="T57" fmla="*/ 230 h 278"/>
                    <a:gd name="T58" fmla="*/ 59 w 69"/>
                    <a:gd name="T59" fmla="*/ 226 h 278"/>
                    <a:gd name="T60" fmla="*/ 60 w 69"/>
                    <a:gd name="T61" fmla="*/ 225 h 278"/>
                    <a:gd name="T62" fmla="*/ 62 w 69"/>
                    <a:gd name="T63" fmla="*/ 219 h 278"/>
                    <a:gd name="T64" fmla="*/ 64 w 69"/>
                    <a:gd name="T65" fmla="*/ 216 h 278"/>
                    <a:gd name="T66" fmla="*/ 64 w 69"/>
                    <a:gd name="T67" fmla="*/ 215 h 278"/>
                    <a:gd name="T68" fmla="*/ 67 w 69"/>
                    <a:gd name="T69" fmla="*/ 206 h 278"/>
                    <a:gd name="T70" fmla="*/ 67 w 69"/>
                    <a:gd name="T71" fmla="*/ 204 h 278"/>
                    <a:gd name="T72" fmla="*/ 68 w 69"/>
                    <a:gd name="T73" fmla="*/ 196 h 278"/>
                    <a:gd name="T74" fmla="*/ 68 w 69"/>
                    <a:gd name="T75" fmla="*/ 195 h 278"/>
                    <a:gd name="T76" fmla="*/ 68 w 69"/>
                    <a:gd name="T77" fmla="*/ 0 h 278"/>
                    <a:gd name="T78" fmla="*/ 67 w 69"/>
                    <a:gd name="T79" fmla="*/ 1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69" h="278">
                      <a:moveTo>
                        <a:pt x="67" y="10"/>
                      </a:moveTo>
                      <a:cubicBezTo>
                        <a:pt x="67" y="10"/>
                        <a:pt x="67" y="11"/>
                        <a:pt x="67" y="12"/>
                      </a:cubicBezTo>
                      <a:cubicBezTo>
                        <a:pt x="66" y="15"/>
                        <a:pt x="65" y="19"/>
                        <a:pt x="64" y="22"/>
                      </a:cubicBezTo>
                      <a:cubicBezTo>
                        <a:pt x="63" y="23"/>
                        <a:pt x="63" y="24"/>
                        <a:pt x="62" y="25"/>
                      </a:cubicBezTo>
                      <a:cubicBezTo>
                        <a:pt x="62" y="28"/>
                        <a:pt x="60" y="30"/>
                        <a:pt x="59" y="32"/>
                      </a:cubicBezTo>
                      <a:cubicBezTo>
                        <a:pt x="58" y="33"/>
                        <a:pt x="57" y="34"/>
                        <a:pt x="57" y="36"/>
                      </a:cubicBezTo>
                      <a:cubicBezTo>
                        <a:pt x="55" y="38"/>
                        <a:pt x="53" y="40"/>
                        <a:pt x="52" y="42"/>
                      </a:cubicBezTo>
                      <a:cubicBezTo>
                        <a:pt x="51" y="43"/>
                        <a:pt x="50" y="45"/>
                        <a:pt x="49" y="47"/>
                      </a:cubicBezTo>
                      <a:cubicBezTo>
                        <a:pt x="47" y="48"/>
                        <a:pt x="46" y="50"/>
                        <a:pt x="44" y="52"/>
                      </a:cubicBezTo>
                      <a:cubicBezTo>
                        <a:pt x="42" y="53"/>
                        <a:pt x="40" y="55"/>
                        <a:pt x="38" y="57"/>
                      </a:cubicBezTo>
                      <a:cubicBezTo>
                        <a:pt x="36" y="59"/>
                        <a:pt x="33" y="61"/>
                        <a:pt x="31" y="63"/>
                      </a:cubicBezTo>
                      <a:cubicBezTo>
                        <a:pt x="30" y="64"/>
                        <a:pt x="30" y="64"/>
                        <a:pt x="29" y="65"/>
                      </a:cubicBezTo>
                      <a:cubicBezTo>
                        <a:pt x="25" y="67"/>
                        <a:pt x="21" y="70"/>
                        <a:pt x="17" y="73"/>
                      </a:cubicBezTo>
                      <a:cubicBezTo>
                        <a:pt x="16" y="73"/>
                        <a:pt x="15" y="74"/>
                        <a:pt x="14" y="75"/>
                      </a:cubicBezTo>
                      <a:cubicBezTo>
                        <a:pt x="10" y="77"/>
                        <a:pt x="5" y="80"/>
                        <a:pt x="0" y="82"/>
                      </a:cubicBezTo>
                      <a:lnTo>
                        <a:pt x="0" y="277"/>
                      </a:lnTo>
                      <a:cubicBezTo>
                        <a:pt x="5" y="274"/>
                        <a:pt x="10" y="272"/>
                        <a:pt x="14" y="268"/>
                      </a:cubicBezTo>
                      <a:cubicBezTo>
                        <a:pt x="15" y="268"/>
                        <a:pt x="16" y="267"/>
                        <a:pt x="17" y="267"/>
                      </a:cubicBezTo>
                      <a:lnTo>
                        <a:pt x="19" y="266"/>
                      </a:lnTo>
                      <a:cubicBezTo>
                        <a:pt x="23" y="263"/>
                        <a:pt x="26" y="261"/>
                        <a:pt x="29" y="259"/>
                      </a:cubicBezTo>
                      <a:cubicBezTo>
                        <a:pt x="30" y="258"/>
                        <a:pt x="30" y="258"/>
                        <a:pt x="31" y="258"/>
                      </a:cubicBezTo>
                      <a:cubicBezTo>
                        <a:pt x="32" y="256"/>
                        <a:pt x="34" y="255"/>
                        <a:pt x="35" y="254"/>
                      </a:cubicBezTo>
                      <a:cubicBezTo>
                        <a:pt x="36" y="253"/>
                        <a:pt x="37" y="252"/>
                        <a:pt x="38" y="251"/>
                      </a:cubicBezTo>
                      <a:cubicBezTo>
                        <a:pt x="40" y="250"/>
                        <a:pt x="42" y="248"/>
                        <a:pt x="44" y="246"/>
                      </a:cubicBezTo>
                      <a:cubicBezTo>
                        <a:pt x="44" y="245"/>
                        <a:pt x="46" y="245"/>
                        <a:pt x="46" y="243"/>
                      </a:cubicBezTo>
                      <a:cubicBezTo>
                        <a:pt x="47" y="243"/>
                        <a:pt x="47" y="242"/>
                        <a:pt x="49" y="240"/>
                      </a:cubicBezTo>
                      <a:cubicBezTo>
                        <a:pt x="50" y="239"/>
                        <a:pt x="51" y="238"/>
                        <a:pt x="52" y="236"/>
                      </a:cubicBezTo>
                      <a:cubicBezTo>
                        <a:pt x="53" y="236"/>
                        <a:pt x="53" y="235"/>
                        <a:pt x="54" y="234"/>
                      </a:cubicBezTo>
                      <a:cubicBezTo>
                        <a:pt x="55" y="232"/>
                        <a:pt x="55" y="231"/>
                        <a:pt x="57" y="230"/>
                      </a:cubicBezTo>
                      <a:cubicBezTo>
                        <a:pt x="57" y="229"/>
                        <a:pt x="58" y="227"/>
                        <a:pt x="59" y="226"/>
                      </a:cubicBezTo>
                      <a:lnTo>
                        <a:pt x="60" y="225"/>
                      </a:lnTo>
                      <a:cubicBezTo>
                        <a:pt x="61" y="223"/>
                        <a:pt x="62" y="221"/>
                        <a:pt x="62" y="219"/>
                      </a:cubicBezTo>
                      <a:cubicBezTo>
                        <a:pt x="63" y="219"/>
                        <a:pt x="63" y="217"/>
                        <a:pt x="64" y="216"/>
                      </a:cubicBezTo>
                      <a:lnTo>
                        <a:pt x="64" y="215"/>
                      </a:lnTo>
                      <a:cubicBezTo>
                        <a:pt x="65" y="212"/>
                        <a:pt x="66" y="209"/>
                        <a:pt x="67" y="206"/>
                      </a:cubicBezTo>
                      <a:cubicBezTo>
                        <a:pt x="67" y="206"/>
                        <a:pt x="67" y="205"/>
                        <a:pt x="67" y="204"/>
                      </a:cubicBezTo>
                      <a:cubicBezTo>
                        <a:pt x="68" y="202"/>
                        <a:pt x="68" y="199"/>
                        <a:pt x="68" y="196"/>
                      </a:cubicBezTo>
                      <a:cubicBezTo>
                        <a:pt x="68" y="195"/>
                        <a:pt x="68" y="195"/>
                        <a:pt x="68" y="195"/>
                      </a:cubicBezTo>
                      <a:lnTo>
                        <a:pt x="68" y="0"/>
                      </a:lnTo>
                      <a:cubicBezTo>
                        <a:pt x="68" y="4"/>
                        <a:pt x="68" y="7"/>
                        <a:pt x="67" y="10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2" name="Freeform 435">
                  <a:extLst>
                    <a:ext uri="{FF2B5EF4-FFF2-40B4-BE49-F238E27FC236}">
                      <a16:creationId xmlns:a16="http://schemas.microsoft.com/office/drawing/2014/main" id="{20D12076-2E1F-47BA-B973-D6C6F8A74C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68 w 69"/>
                    <a:gd name="T1" fmla="*/ 82 h 278"/>
                    <a:gd name="T2" fmla="*/ 68 w 69"/>
                    <a:gd name="T3" fmla="*/ 277 h 278"/>
                    <a:gd name="T4" fmla="*/ 0 w 69"/>
                    <a:gd name="T5" fmla="*/ 195 h 278"/>
                    <a:gd name="T6" fmla="*/ 0 w 69"/>
                    <a:gd name="T7" fmla="*/ 0 h 278"/>
                    <a:gd name="T8" fmla="*/ 68 w 69"/>
                    <a:gd name="T9" fmla="*/ 82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68" y="82"/>
                      </a:move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3" name="Freeform 436">
                  <a:extLst>
                    <a:ext uri="{FF2B5EF4-FFF2-40B4-BE49-F238E27FC236}">
                      <a16:creationId xmlns:a16="http://schemas.microsoft.com/office/drawing/2014/main" id="{4B4D933D-1BDD-2E61-DFC7-0674E1A19D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0 w 69"/>
                    <a:gd name="T1" fmla="*/ 195 h 278"/>
                    <a:gd name="T2" fmla="*/ 0 w 69"/>
                    <a:gd name="T3" fmla="*/ 0 h 278"/>
                    <a:gd name="T4" fmla="*/ 68 w 69"/>
                    <a:gd name="T5" fmla="*/ 82 h 278"/>
                    <a:gd name="T6" fmla="*/ 68 w 69"/>
                    <a:gd name="T7" fmla="*/ 277 h 278"/>
                    <a:gd name="T8" fmla="*/ 0 w 69"/>
                    <a:gd name="T9" fmla="*/ 195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0" y="195"/>
                      </a:move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4" name="Freeform 437">
                  <a:extLst>
                    <a:ext uri="{FF2B5EF4-FFF2-40B4-BE49-F238E27FC236}">
                      <a16:creationId xmlns:a16="http://schemas.microsoft.com/office/drawing/2014/main" id="{6D809D8C-187C-8692-12FE-2F8476E979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84959" y="3927437"/>
                  <a:ext cx="1691824" cy="1087601"/>
                </a:xfrm>
                <a:custGeom>
                  <a:avLst/>
                  <a:gdLst>
                    <a:gd name="T0" fmla="*/ 1359 w 1360"/>
                    <a:gd name="T1" fmla="*/ 0 h 875"/>
                    <a:gd name="T2" fmla="*/ 1359 w 1360"/>
                    <a:gd name="T3" fmla="*/ 195 h 875"/>
                    <a:gd name="T4" fmla="*/ 0 w 1360"/>
                    <a:gd name="T5" fmla="*/ 874 h 875"/>
                    <a:gd name="T6" fmla="*/ 0 w 1360"/>
                    <a:gd name="T7" fmla="*/ 679 h 875"/>
                    <a:gd name="T8" fmla="*/ 1359 w 1360"/>
                    <a:gd name="T9" fmla="*/ 0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60" h="875">
                      <a:moveTo>
                        <a:pt x="1359" y="0"/>
                      </a:moveTo>
                      <a:lnTo>
                        <a:pt x="1359" y="195"/>
                      </a:lnTo>
                      <a:lnTo>
                        <a:pt x="0" y="874"/>
                      </a:lnTo>
                      <a:lnTo>
                        <a:pt x="0" y="679"/>
                      </a:lnTo>
                      <a:lnTo>
                        <a:pt x="1359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5" name="Freeform 438">
                  <a:extLst>
                    <a:ext uri="{FF2B5EF4-FFF2-40B4-BE49-F238E27FC236}">
                      <a16:creationId xmlns:a16="http://schemas.microsoft.com/office/drawing/2014/main" id="{5990F19D-D1A9-75EE-EE23-9FA23D0B0E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6657" y="3927437"/>
                  <a:ext cx="1691824" cy="1087601"/>
                </a:xfrm>
                <a:custGeom>
                  <a:avLst/>
                  <a:gdLst>
                    <a:gd name="T0" fmla="*/ 1358 w 1359"/>
                    <a:gd name="T1" fmla="*/ 679 h 875"/>
                    <a:gd name="T2" fmla="*/ 1358 w 1359"/>
                    <a:gd name="T3" fmla="*/ 874 h 875"/>
                    <a:gd name="T4" fmla="*/ 0 w 1359"/>
                    <a:gd name="T5" fmla="*/ 195 h 875"/>
                    <a:gd name="T6" fmla="*/ 0 w 1359"/>
                    <a:gd name="T7" fmla="*/ 0 h 875"/>
                    <a:gd name="T8" fmla="*/ 1358 w 1359"/>
                    <a:gd name="T9" fmla="*/ 679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59" h="875">
                      <a:moveTo>
                        <a:pt x="1358" y="679"/>
                      </a:moveTo>
                      <a:lnTo>
                        <a:pt x="1358" y="874"/>
                      </a:lnTo>
                      <a:lnTo>
                        <a:pt x="0" y="195"/>
                      </a:lnTo>
                      <a:lnTo>
                        <a:pt x="0" y="0"/>
                      </a:lnTo>
                      <a:lnTo>
                        <a:pt x="1358" y="67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6" name="Freeform 440">
                  <a:extLst>
                    <a:ext uri="{FF2B5EF4-FFF2-40B4-BE49-F238E27FC236}">
                      <a16:creationId xmlns:a16="http://schemas.microsoft.com/office/drawing/2014/main" id="{5A47A4FA-8FCD-08B9-74BA-B73117E3F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8482" y="4773349"/>
                  <a:ext cx="411968" cy="285633"/>
                </a:xfrm>
                <a:custGeom>
                  <a:avLst/>
                  <a:gdLst>
                    <a:gd name="T0" fmla="*/ 300 w 329"/>
                    <a:gd name="T1" fmla="*/ 12 h 230"/>
                    <a:gd name="T2" fmla="*/ 276 w 329"/>
                    <a:gd name="T3" fmla="*/ 20 h 230"/>
                    <a:gd name="T4" fmla="*/ 254 w 329"/>
                    <a:gd name="T5" fmla="*/ 26 h 230"/>
                    <a:gd name="T6" fmla="*/ 230 w 329"/>
                    <a:gd name="T7" fmla="*/ 30 h 230"/>
                    <a:gd name="T8" fmla="*/ 205 w 329"/>
                    <a:gd name="T9" fmla="*/ 33 h 230"/>
                    <a:gd name="T10" fmla="*/ 183 w 329"/>
                    <a:gd name="T11" fmla="*/ 34 h 230"/>
                    <a:gd name="T12" fmla="*/ 148 w 329"/>
                    <a:gd name="T13" fmla="*/ 34 h 230"/>
                    <a:gd name="T14" fmla="*/ 122 w 329"/>
                    <a:gd name="T15" fmla="*/ 32 h 230"/>
                    <a:gd name="T16" fmla="*/ 100 w 329"/>
                    <a:gd name="T17" fmla="*/ 30 h 230"/>
                    <a:gd name="T18" fmla="*/ 79 w 329"/>
                    <a:gd name="T19" fmla="*/ 26 h 230"/>
                    <a:gd name="T20" fmla="*/ 60 w 329"/>
                    <a:gd name="T21" fmla="*/ 22 h 230"/>
                    <a:gd name="T22" fmla="*/ 40 w 329"/>
                    <a:gd name="T23" fmla="*/ 16 h 230"/>
                    <a:gd name="T24" fmla="*/ 18 w 329"/>
                    <a:gd name="T25" fmla="*/ 8 h 230"/>
                    <a:gd name="T26" fmla="*/ 0 w 329"/>
                    <a:gd name="T27" fmla="*/ 195 h 230"/>
                    <a:gd name="T28" fmla="*/ 20 w 329"/>
                    <a:gd name="T29" fmla="*/ 204 h 230"/>
                    <a:gd name="T30" fmla="*/ 42 w 329"/>
                    <a:gd name="T31" fmla="*/ 212 h 230"/>
                    <a:gd name="T32" fmla="*/ 60 w 329"/>
                    <a:gd name="T33" fmla="*/ 216 h 230"/>
                    <a:gd name="T34" fmla="*/ 71 w 329"/>
                    <a:gd name="T35" fmla="*/ 219 h 230"/>
                    <a:gd name="T36" fmla="*/ 83 w 329"/>
                    <a:gd name="T37" fmla="*/ 221 h 230"/>
                    <a:gd name="T38" fmla="*/ 100 w 329"/>
                    <a:gd name="T39" fmla="*/ 224 h 230"/>
                    <a:gd name="T40" fmla="*/ 120 w 329"/>
                    <a:gd name="T41" fmla="*/ 227 h 230"/>
                    <a:gd name="T42" fmla="*/ 139 w 329"/>
                    <a:gd name="T43" fmla="*/ 228 h 230"/>
                    <a:gd name="T44" fmla="*/ 148 w 329"/>
                    <a:gd name="T45" fmla="*/ 228 h 230"/>
                    <a:gd name="T46" fmla="*/ 165 w 329"/>
                    <a:gd name="T47" fmla="*/ 229 h 230"/>
                    <a:gd name="T48" fmla="*/ 183 w 329"/>
                    <a:gd name="T49" fmla="*/ 228 h 230"/>
                    <a:gd name="T50" fmla="*/ 202 w 329"/>
                    <a:gd name="T51" fmla="*/ 227 h 230"/>
                    <a:gd name="T52" fmla="*/ 229 w 329"/>
                    <a:gd name="T53" fmla="*/ 224 h 230"/>
                    <a:gd name="T54" fmla="*/ 252 w 329"/>
                    <a:gd name="T55" fmla="*/ 220 h 230"/>
                    <a:gd name="T56" fmla="*/ 273 w 329"/>
                    <a:gd name="T57" fmla="*/ 215 h 230"/>
                    <a:gd name="T58" fmla="*/ 293 w 329"/>
                    <a:gd name="T59" fmla="*/ 209 h 230"/>
                    <a:gd name="T60" fmla="*/ 314 w 329"/>
                    <a:gd name="T61" fmla="*/ 202 h 230"/>
                    <a:gd name="T62" fmla="*/ 328 w 329"/>
                    <a:gd name="T63" fmla="*/ 195 h 230"/>
                    <a:gd name="T64" fmla="*/ 314 w 329"/>
                    <a:gd name="T65" fmla="*/ 7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29" h="230">
                      <a:moveTo>
                        <a:pt x="314" y="7"/>
                      </a:moveTo>
                      <a:cubicBezTo>
                        <a:pt x="309" y="9"/>
                        <a:pt x="304" y="11"/>
                        <a:pt x="300" y="12"/>
                      </a:cubicBezTo>
                      <a:cubicBezTo>
                        <a:pt x="298" y="13"/>
                        <a:pt x="296" y="14"/>
                        <a:pt x="293" y="15"/>
                      </a:cubicBezTo>
                      <a:cubicBezTo>
                        <a:pt x="288" y="17"/>
                        <a:pt x="282" y="19"/>
                        <a:pt x="276" y="20"/>
                      </a:cubicBezTo>
                      <a:cubicBezTo>
                        <a:pt x="275" y="21"/>
                        <a:pt x="273" y="21"/>
                        <a:pt x="273" y="21"/>
                      </a:cubicBezTo>
                      <a:cubicBezTo>
                        <a:pt x="267" y="23"/>
                        <a:pt x="260" y="24"/>
                        <a:pt x="254" y="26"/>
                      </a:cubicBezTo>
                      <a:cubicBezTo>
                        <a:pt x="253" y="26"/>
                        <a:pt x="252" y="26"/>
                        <a:pt x="252" y="26"/>
                      </a:cubicBezTo>
                      <a:cubicBezTo>
                        <a:pt x="245" y="27"/>
                        <a:pt x="237" y="29"/>
                        <a:pt x="230" y="30"/>
                      </a:cubicBezTo>
                      <a:lnTo>
                        <a:pt x="229" y="30"/>
                      </a:lnTo>
                      <a:cubicBezTo>
                        <a:pt x="221" y="31"/>
                        <a:pt x="213" y="32"/>
                        <a:pt x="205" y="33"/>
                      </a:cubicBezTo>
                      <a:cubicBezTo>
                        <a:pt x="202" y="33"/>
                        <a:pt x="199" y="33"/>
                        <a:pt x="195" y="34"/>
                      </a:cubicBezTo>
                      <a:cubicBezTo>
                        <a:pt x="191" y="34"/>
                        <a:pt x="187" y="34"/>
                        <a:pt x="183" y="34"/>
                      </a:cubicBezTo>
                      <a:cubicBezTo>
                        <a:pt x="177" y="34"/>
                        <a:pt x="171" y="35"/>
                        <a:pt x="165" y="35"/>
                      </a:cubicBezTo>
                      <a:cubicBezTo>
                        <a:pt x="159" y="35"/>
                        <a:pt x="154" y="34"/>
                        <a:pt x="148" y="34"/>
                      </a:cubicBezTo>
                      <a:cubicBezTo>
                        <a:pt x="145" y="34"/>
                        <a:pt x="143" y="34"/>
                        <a:pt x="141" y="34"/>
                      </a:cubicBezTo>
                      <a:cubicBezTo>
                        <a:pt x="135" y="34"/>
                        <a:pt x="128" y="33"/>
                        <a:pt x="122" y="32"/>
                      </a:cubicBezTo>
                      <a:cubicBezTo>
                        <a:pt x="121" y="32"/>
                        <a:pt x="120" y="32"/>
                        <a:pt x="120" y="32"/>
                      </a:cubicBezTo>
                      <a:cubicBezTo>
                        <a:pt x="113" y="32"/>
                        <a:pt x="106" y="31"/>
                        <a:pt x="100" y="30"/>
                      </a:cubicBezTo>
                      <a:cubicBezTo>
                        <a:pt x="97" y="29"/>
                        <a:pt x="96" y="29"/>
                        <a:pt x="93" y="29"/>
                      </a:cubicBezTo>
                      <a:cubicBezTo>
                        <a:pt x="89" y="28"/>
                        <a:pt x="84" y="27"/>
                        <a:pt x="79" y="26"/>
                      </a:cubicBezTo>
                      <a:cubicBezTo>
                        <a:pt x="77" y="26"/>
                        <a:pt x="74" y="25"/>
                        <a:pt x="71" y="24"/>
                      </a:cubicBezTo>
                      <a:cubicBezTo>
                        <a:pt x="67" y="24"/>
                        <a:pt x="63" y="23"/>
                        <a:pt x="60" y="22"/>
                      </a:cubicBezTo>
                      <a:cubicBezTo>
                        <a:pt x="56" y="21"/>
                        <a:pt x="52" y="20"/>
                        <a:pt x="50" y="19"/>
                      </a:cubicBezTo>
                      <a:cubicBezTo>
                        <a:pt x="46" y="18"/>
                        <a:pt x="43" y="17"/>
                        <a:pt x="40" y="16"/>
                      </a:cubicBezTo>
                      <a:cubicBezTo>
                        <a:pt x="33" y="14"/>
                        <a:pt x="26" y="12"/>
                        <a:pt x="20" y="9"/>
                      </a:cubicBezTo>
                      <a:cubicBezTo>
                        <a:pt x="20" y="9"/>
                        <a:pt x="19" y="9"/>
                        <a:pt x="18" y="8"/>
                      </a:cubicBezTo>
                      <a:cubicBezTo>
                        <a:pt x="12" y="6"/>
                        <a:pt x="6" y="4"/>
                        <a:pt x="0" y="0"/>
                      </a:cubicBezTo>
                      <a:lnTo>
                        <a:pt x="0" y="195"/>
                      </a:lnTo>
                      <a:cubicBezTo>
                        <a:pt x="6" y="197"/>
                        <a:pt x="12" y="200"/>
                        <a:pt x="18" y="203"/>
                      </a:cubicBezTo>
                      <a:cubicBezTo>
                        <a:pt x="19" y="203"/>
                        <a:pt x="20" y="204"/>
                        <a:pt x="20" y="204"/>
                      </a:cubicBezTo>
                      <a:cubicBezTo>
                        <a:pt x="26" y="206"/>
                        <a:pt x="33" y="208"/>
                        <a:pt x="40" y="210"/>
                      </a:cubicBezTo>
                      <a:cubicBezTo>
                        <a:pt x="41" y="211"/>
                        <a:pt x="41" y="211"/>
                        <a:pt x="42" y="212"/>
                      </a:cubicBezTo>
                      <a:cubicBezTo>
                        <a:pt x="45" y="212"/>
                        <a:pt x="47" y="213"/>
                        <a:pt x="50" y="213"/>
                      </a:cubicBezTo>
                      <a:cubicBezTo>
                        <a:pt x="52" y="214"/>
                        <a:pt x="56" y="215"/>
                        <a:pt x="60" y="216"/>
                      </a:cubicBezTo>
                      <a:cubicBezTo>
                        <a:pt x="61" y="216"/>
                        <a:pt x="62" y="217"/>
                        <a:pt x="63" y="217"/>
                      </a:cubicBezTo>
                      <a:cubicBezTo>
                        <a:pt x="65" y="218"/>
                        <a:pt x="68" y="218"/>
                        <a:pt x="71" y="219"/>
                      </a:cubicBezTo>
                      <a:cubicBezTo>
                        <a:pt x="74" y="219"/>
                        <a:pt x="77" y="220"/>
                        <a:pt x="79" y="221"/>
                      </a:cubicBezTo>
                      <a:cubicBezTo>
                        <a:pt x="81" y="221"/>
                        <a:pt x="81" y="221"/>
                        <a:pt x="83" y="221"/>
                      </a:cubicBezTo>
                      <a:cubicBezTo>
                        <a:pt x="86" y="222"/>
                        <a:pt x="89" y="223"/>
                        <a:pt x="93" y="223"/>
                      </a:cubicBezTo>
                      <a:cubicBezTo>
                        <a:pt x="96" y="223"/>
                        <a:pt x="97" y="224"/>
                        <a:pt x="100" y="224"/>
                      </a:cubicBezTo>
                      <a:lnTo>
                        <a:pt x="101" y="224"/>
                      </a:lnTo>
                      <a:cubicBezTo>
                        <a:pt x="107" y="225"/>
                        <a:pt x="114" y="226"/>
                        <a:pt x="120" y="227"/>
                      </a:cubicBezTo>
                      <a:cubicBezTo>
                        <a:pt x="120" y="227"/>
                        <a:pt x="121" y="227"/>
                        <a:pt x="122" y="227"/>
                      </a:cubicBezTo>
                      <a:cubicBezTo>
                        <a:pt x="128" y="227"/>
                        <a:pt x="133" y="227"/>
                        <a:pt x="139" y="228"/>
                      </a:cubicBezTo>
                      <a:cubicBezTo>
                        <a:pt x="139" y="228"/>
                        <a:pt x="140" y="228"/>
                        <a:pt x="141" y="228"/>
                      </a:cubicBezTo>
                      <a:cubicBezTo>
                        <a:pt x="143" y="228"/>
                        <a:pt x="145" y="228"/>
                        <a:pt x="148" y="228"/>
                      </a:cubicBezTo>
                      <a:cubicBezTo>
                        <a:pt x="152" y="229"/>
                        <a:pt x="155" y="229"/>
                        <a:pt x="158" y="229"/>
                      </a:cubicBezTo>
                      <a:cubicBezTo>
                        <a:pt x="160" y="229"/>
                        <a:pt x="163" y="229"/>
                        <a:pt x="165" y="229"/>
                      </a:cubicBezTo>
                      <a:cubicBezTo>
                        <a:pt x="169" y="229"/>
                        <a:pt x="174" y="229"/>
                        <a:pt x="180" y="229"/>
                      </a:cubicBezTo>
                      <a:cubicBezTo>
                        <a:pt x="180" y="229"/>
                        <a:pt x="182" y="228"/>
                        <a:pt x="183" y="228"/>
                      </a:cubicBezTo>
                      <a:cubicBezTo>
                        <a:pt x="187" y="228"/>
                        <a:pt x="191" y="228"/>
                        <a:pt x="195" y="227"/>
                      </a:cubicBezTo>
                      <a:cubicBezTo>
                        <a:pt x="198" y="227"/>
                        <a:pt x="200" y="227"/>
                        <a:pt x="202" y="227"/>
                      </a:cubicBezTo>
                      <a:cubicBezTo>
                        <a:pt x="204" y="227"/>
                        <a:pt x="204" y="227"/>
                        <a:pt x="205" y="227"/>
                      </a:cubicBezTo>
                      <a:cubicBezTo>
                        <a:pt x="213" y="226"/>
                        <a:pt x="221" y="225"/>
                        <a:pt x="229" y="224"/>
                      </a:cubicBezTo>
                      <a:lnTo>
                        <a:pt x="230" y="224"/>
                      </a:lnTo>
                      <a:cubicBezTo>
                        <a:pt x="237" y="223"/>
                        <a:pt x="245" y="222"/>
                        <a:pt x="252" y="220"/>
                      </a:cubicBezTo>
                      <a:cubicBezTo>
                        <a:pt x="252" y="220"/>
                        <a:pt x="253" y="220"/>
                        <a:pt x="254" y="219"/>
                      </a:cubicBezTo>
                      <a:cubicBezTo>
                        <a:pt x="260" y="218"/>
                        <a:pt x="267" y="217"/>
                        <a:pt x="273" y="215"/>
                      </a:cubicBezTo>
                      <a:cubicBezTo>
                        <a:pt x="274" y="215"/>
                        <a:pt x="275" y="214"/>
                        <a:pt x="276" y="214"/>
                      </a:cubicBezTo>
                      <a:cubicBezTo>
                        <a:pt x="282" y="213"/>
                        <a:pt x="288" y="211"/>
                        <a:pt x="293" y="209"/>
                      </a:cubicBezTo>
                      <a:cubicBezTo>
                        <a:pt x="296" y="208"/>
                        <a:pt x="298" y="207"/>
                        <a:pt x="300" y="207"/>
                      </a:cubicBezTo>
                      <a:cubicBezTo>
                        <a:pt x="304" y="205"/>
                        <a:pt x="309" y="204"/>
                        <a:pt x="314" y="202"/>
                      </a:cubicBezTo>
                      <a:cubicBezTo>
                        <a:pt x="314" y="201"/>
                        <a:pt x="315" y="201"/>
                        <a:pt x="315" y="200"/>
                      </a:cubicBezTo>
                      <a:cubicBezTo>
                        <a:pt x="320" y="199"/>
                        <a:pt x="324" y="197"/>
                        <a:pt x="328" y="195"/>
                      </a:cubicBezTo>
                      <a:lnTo>
                        <a:pt x="328" y="0"/>
                      </a:lnTo>
                      <a:cubicBezTo>
                        <a:pt x="323" y="3"/>
                        <a:pt x="319" y="5"/>
                        <a:pt x="314" y="7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7" name="Freeform 441">
                  <a:extLst>
                    <a:ext uri="{FF2B5EF4-FFF2-40B4-BE49-F238E27FC236}">
                      <a16:creationId xmlns:a16="http://schemas.microsoft.com/office/drawing/2014/main" id="{81D8DF08-7E76-C1ED-AE14-DDA36C5B06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9891" y="3702224"/>
                  <a:ext cx="1043658" cy="247184"/>
                </a:xfrm>
                <a:custGeom>
                  <a:avLst/>
                  <a:gdLst>
                    <a:gd name="T0" fmla="*/ 839 w 840"/>
                    <a:gd name="T1" fmla="*/ 99 h 200"/>
                    <a:gd name="T2" fmla="*/ 420 w 840"/>
                    <a:gd name="T3" fmla="*/ 199 h 200"/>
                    <a:gd name="T4" fmla="*/ 0 w 840"/>
                    <a:gd name="T5" fmla="*/ 99 h 200"/>
                    <a:gd name="T6" fmla="*/ 420 w 840"/>
                    <a:gd name="T7" fmla="*/ 0 h 200"/>
                    <a:gd name="T8" fmla="*/ 839 w 840"/>
                    <a:gd name="T9" fmla="*/ 9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0" h="200">
                      <a:moveTo>
                        <a:pt x="839" y="99"/>
                      </a:moveTo>
                      <a:cubicBezTo>
                        <a:pt x="839" y="154"/>
                        <a:pt x="651" y="199"/>
                        <a:pt x="420" y="199"/>
                      </a:cubicBezTo>
                      <a:cubicBezTo>
                        <a:pt x="188" y="199"/>
                        <a:pt x="0" y="154"/>
                        <a:pt x="0" y="99"/>
                      </a:cubicBezTo>
                      <a:cubicBezTo>
                        <a:pt x="0" y="45"/>
                        <a:pt x="188" y="0"/>
                        <a:pt x="420" y="0"/>
                      </a:cubicBezTo>
                      <a:cubicBezTo>
                        <a:pt x="651" y="0"/>
                        <a:pt x="839" y="45"/>
                        <a:pt x="839" y="99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58" name="Freeform 442">
                  <a:extLst>
                    <a:ext uri="{FF2B5EF4-FFF2-40B4-BE49-F238E27FC236}">
                      <a16:creationId xmlns:a16="http://schemas.microsoft.com/office/drawing/2014/main" id="{45C77E74-D9E7-E3D8-E2A6-C790F483F4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2145" y="1268856"/>
                  <a:ext cx="2219146" cy="2559708"/>
                </a:xfrm>
                <a:custGeom>
                  <a:avLst/>
                  <a:gdLst>
                    <a:gd name="T0" fmla="*/ 1779 w 1780"/>
                    <a:gd name="T1" fmla="*/ 890 h 2054"/>
                    <a:gd name="T2" fmla="*/ 890 w 1780"/>
                    <a:gd name="T3" fmla="*/ 0 h 2054"/>
                    <a:gd name="T4" fmla="*/ 0 w 1780"/>
                    <a:gd name="T5" fmla="*/ 890 h 2054"/>
                    <a:gd name="T6" fmla="*/ 722 w 1780"/>
                    <a:gd name="T7" fmla="*/ 1763 h 2054"/>
                    <a:gd name="T8" fmla="*/ 890 w 1780"/>
                    <a:gd name="T9" fmla="*/ 2053 h 2054"/>
                    <a:gd name="T10" fmla="*/ 1057 w 1780"/>
                    <a:gd name="T11" fmla="*/ 1763 h 2054"/>
                    <a:gd name="T12" fmla="*/ 1779 w 1780"/>
                    <a:gd name="T13" fmla="*/ 890 h 20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80" h="2054">
                      <a:moveTo>
                        <a:pt x="1779" y="890"/>
                      </a:moveTo>
                      <a:cubicBezTo>
                        <a:pt x="1779" y="398"/>
                        <a:pt x="1380" y="0"/>
                        <a:pt x="890" y="0"/>
                      </a:cubicBezTo>
                      <a:cubicBezTo>
                        <a:pt x="398" y="0"/>
                        <a:pt x="0" y="398"/>
                        <a:pt x="0" y="890"/>
                      </a:cubicBezTo>
                      <a:cubicBezTo>
                        <a:pt x="0" y="1324"/>
                        <a:pt x="311" y="1685"/>
                        <a:pt x="722" y="1763"/>
                      </a:cubicBezTo>
                      <a:lnTo>
                        <a:pt x="890" y="2053"/>
                      </a:lnTo>
                      <a:lnTo>
                        <a:pt x="1057" y="1763"/>
                      </a:lnTo>
                      <a:cubicBezTo>
                        <a:pt x="1468" y="1685"/>
                        <a:pt x="1779" y="1324"/>
                        <a:pt x="1779" y="890"/>
                      </a:cubicBezTo>
                    </a:path>
                  </a:pathLst>
                </a:custGeom>
                <a:solidFill>
                  <a:srgbClr val="005EB8"/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</p:grpSp>
        </p:grpSp>
        <p:pic>
          <p:nvPicPr>
            <p:cNvPr id="280" name="Graphic 279" descr="Inpatient with solid fill">
              <a:extLst>
                <a:ext uri="{FF2B5EF4-FFF2-40B4-BE49-F238E27FC236}">
                  <a16:creationId xmlns:a16="http://schemas.microsoft.com/office/drawing/2014/main" id="{4F958BAB-1670-B4A6-5E03-F0CA67118F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695644" y="2711098"/>
              <a:ext cx="533581" cy="533581"/>
            </a:xfrm>
            <a:prstGeom prst="rect">
              <a:avLst/>
            </a:prstGeom>
          </p:spPr>
        </p:pic>
      </p:grpSp>
      <p:sp>
        <p:nvSpPr>
          <p:cNvPr id="283" name="TextBox 282">
            <a:extLst>
              <a:ext uri="{FF2B5EF4-FFF2-40B4-BE49-F238E27FC236}">
                <a16:creationId xmlns:a16="http://schemas.microsoft.com/office/drawing/2014/main" id="{DA90FAFD-4623-5766-86F4-99AE61FD675F}"/>
              </a:ext>
            </a:extLst>
          </p:cNvPr>
          <p:cNvSpPr txBox="1"/>
          <p:nvPr/>
        </p:nvSpPr>
        <p:spPr>
          <a:xfrm>
            <a:off x="4921388" y="527332"/>
            <a:ext cx="24433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Initiation of Investigation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463A1DEA-E2E8-065B-DB6D-F0BA54CD96DC}"/>
              </a:ext>
            </a:extLst>
          </p:cNvPr>
          <p:cNvGrpSpPr/>
          <p:nvPr/>
        </p:nvGrpSpPr>
        <p:grpSpPr>
          <a:xfrm>
            <a:off x="6411156" y="2992619"/>
            <a:ext cx="1629246" cy="1541019"/>
            <a:chOff x="6411156" y="2992619"/>
            <a:chExt cx="1629246" cy="1541019"/>
          </a:xfrm>
        </p:grpSpPr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2EC8F5F-7EB7-2F68-224A-8ACECAE8071E}"/>
                </a:ext>
              </a:extLst>
            </p:cNvPr>
            <p:cNvGrpSpPr/>
            <p:nvPr/>
          </p:nvGrpSpPr>
          <p:grpSpPr>
            <a:xfrm>
              <a:off x="6411156" y="2992619"/>
              <a:ext cx="1629246" cy="1541019"/>
              <a:chOff x="2771304" y="1268856"/>
              <a:chExt cx="4020829" cy="3790126"/>
            </a:xfrm>
          </p:grpSpPr>
          <p:sp>
            <p:nvSpPr>
              <p:cNvPr id="213" name="Freeform 439">
                <a:extLst>
                  <a:ext uri="{FF2B5EF4-FFF2-40B4-BE49-F238E27FC236}">
                    <a16:creationId xmlns:a16="http://schemas.microsoft.com/office/drawing/2014/main" id="{76674A3E-1E1A-4436-BF8B-BFF077480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304" y="2839835"/>
                <a:ext cx="4020829" cy="1982948"/>
              </a:xfrm>
              <a:custGeom>
                <a:avLst/>
                <a:gdLst>
                  <a:gd name="T0" fmla="*/ 1614 w 3228"/>
                  <a:gd name="T1" fmla="*/ 0 h 1592"/>
                  <a:gd name="T2" fmla="*/ 1777 w 3228"/>
                  <a:gd name="T3" fmla="*/ 34 h 1592"/>
                  <a:gd name="T4" fmla="*/ 3136 w 3228"/>
                  <a:gd name="T5" fmla="*/ 713 h 1592"/>
                  <a:gd name="T6" fmla="*/ 3136 w 3228"/>
                  <a:gd name="T7" fmla="*/ 877 h 1592"/>
                  <a:gd name="T8" fmla="*/ 1777 w 3228"/>
                  <a:gd name="T9" fmla="*/ 1556 h 1592"/>
                  <a:gd name="T10" fmla="*/ 1614 w 3228"/>
                  <a:gd name="T11" fmla="*/ 1591 h 1592"/>
                  <a:gd name="T12" fmla="*/ 1449 w 3228"/>
                  <a:gd name="T13" fmla="*/ 1556 h 1592"/>
                  <a:gd name="T14" fmla="*/ 91 w 3228"/>
                  <a:gd name="T15" fmla="*/ 877 h 1592"/>
                  <a:gd name="T16" fmla="*/ 91 w 3228"/>
                  <a:gd name="T17" fmla="*/ 713 h 1592"/>
                  <a:gd name="T18" fmla="*/ 1449 w 3228"/>
                  <a:gd name="T19" fmla="*/ 34 h 1592"/>
                  <a:gd name="T20" fmla="*/ 1614 w 3228"/>
                  <a:gd name="T21" fmla="*/ 0 h 1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28" h="1592">
                    <a:moveTo>
                      <a:pt x="1614" y="0"/>
                    </a:moveTo>
                    <a:cubicBezTo>
                      <a:pt x="1673" y="0"/>
                      <a:pt x="1732" y="12"/>
                      <a:pt x="1777" y="34"/>
                    </a:cubicBezTo>
                    <a:lnTo>
                      <a:pt x="3136" y="713"/>
                    </a:lnTo>
                    <a:cubicBezTo>
                      <a:pt x="3227" y="758"/>
                      <a:pt x="3227" y="832"/>
                      <a:pt x="3136" y="877"/>
                    </a:cubicBezTo>
                    <a:lnTo>
                      <a:pt x="1777" y="1556"/>
                    </a:lnTo>
                    <a:cubicBezTo>
                      <a:pt x="1732" y="1579"/>
                      <a:pt x="1673" y="1591"/>
                      <a:pt x="1614" y="1591"/>
                    </a:cubicBezTo>
                    <a:cubicBezTo>
                      <a:pt x="1554" y="1591"/>
                      <a:pt x="1495" y="1579"/>
                      <a:pt x="1449" y="1556"/>
                    </a:cubicBezTo>
                    <a:lnTo>
                      <a:pt x="91" y="877"/>
                    </a:lnTo>
                    <a:cubicBezTo>
                      <a:pt x="0" y="832"/>
                      <a:pt x="0" y="758"/>
                      <a:pt x="91" y="713"/>
                    </a:cubicBezTo>
                    <a:lnTo>
                      <a:pt x="1449" y="34"/>
                    </a:lnTo>
                    <a:cubicBezTo>
                      <a:pt x="1495" y="12"/>
                      <a:pt x="1554" y="0"/>
                      <a:pt x="1614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3D5378AE-73CA-F057-BA89-8E94BFE56294}"/>
                  </a:ext>
                </a:extLst>
              </p:cNvPr>
              <p:cNvGrpSpPr/>
              <p:nvPr/>
            </p:nvGrpSpPr>
            <p:grpSpPr>
              <a:xfrm>
                <a:off x="2798770" y="1268856"/>
                <a:ext cx="3965900" cy="3790126"/>
                <a:chOff x="2798770" y="1268856"/>
                <a:chExt cx="3965900" cy="3790126"/>
              </a:xfrm>
            </p:grpSpPr>
            <p:sp>
              <p:nvSpPr>
                <p:cNvPr id="215" name="Freeform 434">
                  <a:extLst>
                    <a:ext uri="{FF2B5EF4-FFF2-40B4-BE49-F238E27FC236}">
                      <a16:creationId xmlns:a16="http://schemas.microsoft.com/office/drawing/2014/main" id="{F7A4E353-A133-D4BD-9EF0-BDF643CB24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76783" y="3828564"/>
                  <a:ext cx="87887" cy="346053"/>
                </a:xfrm>
                <a:custGeom>
                  <a:avLst/>
                  <a:gdLst>
                    <a:gd name="T0" fmla="*/ 67 w 69"/>
                    <a:gd name="T1" fmla="*/ 10 h 278"/>
                    <a:gd name="T2" fmla="*/ 67 w 69"/>
                    <a:gd name="T3" fmla="*/ 12 h 278"/>
                    <a:gd name="T4" fmla="*/ 64 w 69"/>
                    <a:gd name="T5" fmla="*/ 22 h 278"/>
                    <a:gd name="T6" fmla="*/ 62 w 69"/>
                    <a:gd name="T7" fmla="*/ 25 h 278"/>
                    <a:gd name="T8" fmla="*/ 59 w 69"/>
                    <a:gd name="T9" fmla="*/ 32 h 278"/>
                    <a:gd name="T10" fmla="*/ 57 w 69"/>
                    <a:gd name="T11" fmla="*/ 36 h 278"/>
                    <a:gd name="T12" fmla="*/ 52 w 69"/>
                    <a:gd name="T13" fmla="*/ 42 h 278"/>
                    <a:gd name="T14" fmla="*/ 49 w 69"/>
                    <a:gd name="T15" fmla="*/ 47 h 278"/>
                    <a:gd name="T16" fmla="*/ 44 w 69"/>
                    <a:gd name="T17" fmla="*/ 52 h 278"/>
                    <a:gd name="T18" fmla="*/ 38 w 69"/>
                    <a:gd name="T19" fmla="*/ 57 h 278"/>
                    <a:gd name="T20" fmla="*/ 31 w 69"/>
                    <a:gd name="T21" fmla="*/ 63 h 278"/>
                    <a:gd name="T22" fmla="*/ 29 w 69"/>
                    <a:gd name="T23" fmla="*/ 65 h 278"/>
                    <a:gd name="T24" fmla="*/ 17 w 69"/>
                    <a:gd name="T25" fmla="*/ 73 h 278"/>
                    <a:gd name="T26" fmla="*/ 14 w 69"/>
                    <a:gd name="T27" fmla="*/ 75 h 278"/>
                    <a:gd name="T28" fmla="*/ 0 w 69"/>
                    <a:gd name="T29" fmla="*/ 82 h 278"/>
                    <a:gd name="T30" fmla="*/ 0 w 69"/>
                    <a:gd name="T31" fmla="*/ 277 h 278"/>
                    <a:gd name="T32" fmla="*/ 14 w 69"/>
                    <a:gd name="T33" fmla="*/ 268 h 278"/>
                    <a:gd name="T34" fmla="*/ 17 w 69"/>
                    <a:gd name="T35" fmla="*/ 267 h 278"/>
                    <a:gd name="T36" fmla="*/ 19 w 69"/>
                    <a:gd name="T37" fmla="*/ 266 h 278"/>
                    <a:gd name="T38" fmla="*/ 29 w 69"/>
                    <a:gd name="T39" fmla="*/ 259 h 278"/>
                    <a:gd name="T40" fmla="*/ 31 w 69"/>
                    <a:gd name="T41" fmla="*/ 258 h 278"/>
                    <a:gd name="T42" fmla="*/ 35 w 69"/>
                    <a:gd name="T43" fmla="*/ 254 h 278"/>
                    <a:gd name="T44" fmla="*/ 38 w 69"/>
                    <a:gd name="T45" fmla="*/ 251 h 278"/>
                    <a:gd name="T46" fmla="*/ 44 w 69"/>
                    <a:gd name="T47" fmla="*/ 246 h 278"/>
                    <a:gd name="T48" fmla="*/ 46 w 69"/>
                    <a:gd name="T49" fmla="*/ 243 h 278"/>
                    <a:gd name="T50" fmla="*/ 49 w 69"/>
                    <a:gd name="T51" fmla="*/ 240 h 278"/>
                    <a:gd name="T52" fmla="*/ 52 w 69"/>
                    <a:gd name="T53" fmla="*/ 236 h 278"/>
                    <a:gd name="T54" fmla="*/ 54 w 69"/>
                    <a:gd name="T55" fmla="*/ 234 h 278"/>
                    <a:gd name="T56" fmla="*/ 57 w 69"/>
                    <a:gd name="T57" fmla="*/ 230 h 278"/>
                    <a:gd name="T58" fmla="*/ 59 w 69"/>
                    <a:gd name="T59" fmla="*/ 226 h 278"/>
                    <a:gd name="T60" fmla="*/ 60 w 69"/>
                    <a:gd name="T61" fmla="*/ 225 h 278"/>
                    <a:gd name="T62" fmla="*/ 62 w 69"/>
                    <a:gd name="T63" fmla="*/ 219 h 278"/>
                    <a:gd name="T64" fmla="*/ 64 w 69"/>
                    <a:gd name="T65" fmla="*/ 216 h 278"/>
                    <a:gd name="T66" fmla="*/ 64 w 69"/>
                    <a:gd name="T67" fmla="*/ 215 h 278"/>
                    <a:gd name="T68" fmla="*/ 67 w 69"/>
                    <a:gd name="T69" fmla="*/ 206 h 278"/>
                    <a:gd name="T70" fmla="*/ 67 w 69"/>
                    <a:gd name="T71" fmla="*/ 204 h 278"/>
                    <a:gd name="T72" fmla="*/ 68 w 69"/>
                    <a:gd name="T73" fmla="*/ 196 h 278"/>
                    <a:gd name="T74" fmla="*/ 68 w 69"/>
                    <a:gd name="T75" fmla="*/ 195 h 278"/>
                    <a:gd name="T76" fmla="*/ 68 w 69"/>
                    <a:gd name="T77" fmla="*/ 0 h 278"/>
                    <a:gd name="T78" fmla="*/ 67 w 69"/>
                    <a:gd name="T79" fmla="*/ 1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69" h="278">
                      <a:moveTo>
                        <a:pt x="67" y="10"/>
                      </a:moveTo>
                      <a:cubicBezTo>
                        <a:pt x="67" y="10"/>
                        <a:pt x="67" y="11"/>
                        <a:pt x="67" y="12"/>
                      </a:cubicBezTo>
                      <a:cubicBezTo>
                        <a:pt x="66" y="15"/>
                        <a:pt x="65" y="19"/>
                        <a:pt x="64" y="22"/>
                      </a:cubicBezTo>
                      <a:cubicBezTo>
                        <a:pt x="63" y="23"/>
                        <a:pt x="63" y="24"/>
                        <a:pt x="62" y="25"/>
                      </a:cubicBezTo>
                      <a:cubicBezTo>
                        <a:pt x="62" y="28"/>
                        <a:pt x="60" y="30"/>
                        <a:pt x="59" y="32"/>
                      </a:cubicBezTo>
                      <a:cubicBezTo>
                        <a:pt x="58" y="33"/>
                        <a:pt x="57" y="34"/>
                        <a:pt x="57" y="36"/>
                      </a:cubicBezTo>
                      <a:cubicBezTo>
                        <a:pt x="55" y="38"/>
                        <a:pt x="53" y="40"/>
                        <a:pt x="52" y="42"/>
                      </a:cubicBezTo>
                      <a:cubicBezTo>
                        <a:pt x="51" y="43"/>
                        <a:pt x="50" y="45"/>
                        <a:pt x="49" y="47"/>
                      </a:cubicBezTo>
                      <a:cubicBezTo>
                        <a:pt x="47" y="48"/>
                        <a:pt x="46" y="50"/>
                        <a:pt x="44" y="52"/>
                      </a:cubicBezTo>
                      <a:cubicBezTo>
                        <a:pt x="42" y="53"/>
                        <a:pt x="40" y="55"/>
                        <a:pt x="38" y="57"/>
                      </a:cubicBezTo>
                      <a:cubicBezTo>
                        <a:pt x="36" y="59"/>
                        <a:pt x="33" y="61"/>
                        <a:pt x="31" y="63"/>
                      </a:cubicBezTo>
                      <a:cubicBezTo>
                        <a:pt x="30" y="64"/>
                        <a:pt x="30" y="64"/>
                        <a:pt x="29" y="65"/>
                      </a:cubicBezTo>
                      <a:cubicBezTo>
                        <a:pt x="25" y="67"/>
                        <a:pt x="21" y="70"/>
                        <a:pt x="17" y="73"/>
                      </a:cubicBezTo>
                      <a:cubicBezTo>
                        <a:pt x="16" y="73"/>
                        <a:pt x="15" y="74"/>
                        <a:pt x="14" y="75"/>
                      </a:cubicBezTo>
                      <a:cubicBezTo>
                        <a:pt x="10" y="77"/>
                        <a:pt x="5" y="80"/>
                        <a:pt x="0" y="82"/>
                      </a:cubicBezTo>
                      <a:lnTo>
                        <a:pt x="0" y="277"/>
                      </a:lnTo>
                      <a:cubicBezTo>
                        <a:pt x="5" y="274"/>
                        <a:pt x="10" y="272"/>
                        <a:pt x="14" y="268"/>
                      </a:cubicBezTo>
                      <a:cubicBezTo>
                        <a:pt x="15" y="268"/>
                        <a:pt x="16" y="267"/>
                        <a:pt x="17" y="267"/>
                      </a:cubicBezTo>
                      <a:lnTo>
                        <a:pt x="19" y="266"/>
                      </a:lnTo>
                      <a:cubicBezTo>
                        <a:pt x="23" y="263"/>
                        <a:pt x="26" y="261"/>
                        <a:pt x="29" y="259"/>
                      </a:cubicBezTo>
                      <a:cubicBezTo>
                        <a:pt x="30" y="258"/>
                        <a:pt x="30" y="258"/>
                        <a:pt x="31" y="258"/>
                      </a:cubicBezTo>
                      <a:cubicBezTo>
                        <a:pt x="32" y="256"/>
                        <a:pt x="34" y="255"/>
                        <a:pt x="35" y="254"/>
                      </a:cubicBezTo>
                      <a:cubicBezTo>
                        <a:pt x="36" y="253"/>
                        <a:pt x="37" y="252"/>
                        <a:pt x="38" y="251"/>
                      </a:cubicBezTo>
                      <a:cubicBezTo>
                        <a:pt x="40" y="250"/>
                        <a:pt x="42" y="248"/>
                        <a:pt x="44" y="246"/>
                      </a:cubicBezTo>
                      <a:cubicBezTo>
                        <a:pt x="44" y="245"/>
                        <a:pt x="46" y="245"/>
                        <a:pt x="46" y="243"/>
                      </a:cubicBezTo>
                      <a:cubicBezTo>
                        <a:pt x="47" y="243"/>
                        <a:pt x="47" y="242"/>
                        <a:pt x="49" y="240"/>
                      </a:cubicBezTo>
                      <a:cubicBezTo>
                        <a:pt x="50" y="239"/>
                        <a:pt x="51" y="238"/>
                        <a:pt x="52" y="236"/>
                      </a:cubicBezTo>
                      <a:cubicBezTo>
                        <a:pt x="53" y="236"/>
                        <a:pt x="53" y="235"/>
                        <a:pt x="54" y="234"/>
                      </a:cubicBezTo>
                      <a:cubicBezTo>
                        <a:pt x="55" y="232"/>
                        <a:pt x="55" y="231"/>
                        <a:pt x="57" y="230"/>
                      </a:cubicBezTo>
                      <a:cubicBezTo>
                        <a:pt x="57" y="229"/>
                        <a:pt x="58" y="227"/>
                        <a:pt x="59" y="226"/>
                      </a:cubicBezTo>
                      <a:lnTo>
                        <a:pt x="60" y="225"/>
                      </a:lnTo>
                      <a:cubicBezTo>
                        <a:pt x="61" y="223"/>
                        <a:pt x="62" y="221"/>
                        <a:pt x="62" y="219"/>
                      </a:cubicBezTo>
                      <a:cubicBezTo>
                        <a:pt x="63" y="219"/>
                        <a:pt x="63" y="217"/>
                        <a:pt x="64" y="216"/>
                      </a:cubicBezTo>
                      <a:lnTo>
                        <a:pt x="64" y="215"/>
                      </a:lnTo>
                      <a:cubicBezTo>
                        <a:pt x="65" y="212"/>
                        <a:pt x="66" y="209"/>
                        <a:pt x="67" y="206"/>
                      </a:cubicBezTo>
                      <a:cubicBezTo>
                        <a:pt x="67" y="206"/>
                        <a:pt x="67" y="205"/>
                        <a:pt x="67" y="204"/>
                      </a:cubicBezTo>
                      <a:cubicBezTo>
                        <a:pt x="68" y="202"/>
                        <a:pt x="68" y="199"/>
                        <a:pt x="68" y="196"/>
                      </a:cubicBezTo>
                      <a:cubicBezTo>
                        <a:pt x="68" y="195"/>
                        <a:pt x="68" y="195"/>
                        <a:pt x="68" y="195"/>
                      </a:cubicBezTo>
                      <a:lnTo>
                        <a:pt x="68" y="0"/>
                      </a:lnTo>
                      <a:cubicBezTo>
                        <a:pt x="68" y="4"/>
                        <a:pt x="68" y="7"/>
                        <a:pt x="67" y="10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16" name="Freeform 435">
                  <a:extLst>
                    <a:ext uri="{FF2B5EF4-FFF2-40B4-BE49-F238E27FC236}">
                      <a16:creationId xmlns:a16="http://schemas.microsoft.com/office/drawing/2014/main" id="{F9A059C4-2A99-9EC0-176B-70469A75D3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68 w 69"/>
                    <a:gd name="T1" fmla="*/ 82 h 278"/>
                    <a:gd name="T2" fmla="*/ 68 w 69"/>
                    <a:gd name="T3" fmla="*/ 277 h 278"/>
                    <a:gd name="T4" fmla="*/ 0 w 69"/>
                    <a:gd name="T5" fmla="*/ 195 h 278"/>
                    <a:gd name="T6" fmla="*/ 0 w 69"/>
                    <a:gd name="T7" fmla="*/ 0 h 278"/>
                    <a:gd name="T8" fmla="*/ 68 w 69"/>
                    <a:gd name="T9" fmla="*/ 82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68" y="82"/>
                      </a:move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17" name="Freeform 436">
                  <a:extLst>
                    <a:ext uri="{FF2B5EF4-FFF2-40B4-BE49-F238E27FC236}">
                      <a16:creationId xmlns:a16="http://schemas.microsoft.com/office/drawing/2014/main" id="{3D9D66AE-C25D-141C-6C36-D14C4C2F1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0 w 69"/>
                    <a:gd name="T1" fmla="*/ 195 h 278"/>
                    <a:gd name="T2" fmla="*/ 0 w 69"/>
                    <a:gd name="T3" fmla="*/ 0 h 278"/>
                    <a:gd name="T4" fmla="*/ 68 w 69"/>
                    <a:gd name="T5" fmla="*/ 82 h 278"/>
                    <a:gd name="T6" fmla="*/ 68 w 69"/>
                    <a:gd name="T7" fmla="*/ 277 h 278"/>
                    <a:gd name="T8" fmla="*/ 0 w 69"/>
                    <a:gd name="T9" fmla="*/ 195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0" y="195"/>
                      </a:move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18" name="Freeform 437">
                  <a:extLst>
                    <a:ext uri="{FF2B5EF4-FFF2-40B4-BE49-F238E27FC236}">
                      <a16:creationId xmlns:a16="http://schemas.microsoft.com/office/drawing/2014/main" id="{1C38038E-1A97-7A52-04D2-3813FCA365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84959" y="3927437"/>
                  <a:ext cx="1691824" cy="1087601"/>
                </a:xfrm>
                <a:custGeom>
                  <a:avLst/>
                  <a:gdLst>
                    <a:gd name="T0" fmla="*/ 1359 w 1360"/>
                    <a:gd name="T1" fmla="*/ 0 h 875"/>
                    <a:gd name="T2" fmla="*/ 1359 w 1360"/>
                    <a:gd name="T3" fmla="*/ 195 h 875"/>
                    <a:gd name="T4" fmla="*/ 0 w 1360"/>
                    <a:gd name="T5" fmla="*/ 874 h 875"/>
                    <a:gd name="T6" fmla="*/ 0 w 1360"/>
                    <a:gd name="T7" fmla="*/ 679 h 875"/>
                    <a:gd name="T8" fmla="*/ 1359 w 1360"/>
                    <a:gd name="T9" fmla="*/ 0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60" h="875">
                      <a:moveTo>
                        <a:pt x="1359" y="0"/>
                      </a:moveTo>
                      <a:lnTo>
                        <a:pt x="1359" y="195"/>
                      </a:lnTo>
                      <a:lnTo>
                        <a:pt x="0" y="874"/>
                      </a:lnTo>
                      <a:lnTo>
                        <a:pt x="0" y="679"/>
                      </a:lnTo>
                      <a:lnTo>
                        <a:pt x="1359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19" name="Freeform 438">
                  <a:extLst>
                    <a:ext uri="{FF2B5EF4-FFF2-40B4-BE49-F238E27FC236}">
                      <a16:creationId xmlns:a16="http://schemas.microsoft.com/office/drawing/2014/main" id="{36EFB4B5-8434-B3C7-E516-9357EABE5B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6657" y="3927437"/>
                  <a:ext cx="1691824" cy="1087601"/>
                </a:xfrm>
                <a:custGeom>
                  <a:avLst/>
                  <a:gdLst>
                    <a:gd name="T0" fmla="*/ 1358 w 1359"/>
                    <a:gd name="T1" fmla="*/ 679 h 875"/>
                    <a:gd name="T2" fmla="*/ 1358 w 1359"/>
                    <a:gd name="T3" fmla="*/ 874 h 875"/>
                    <a:gd name="T4" fmla="*/ 0 w 1359"/>
                    <a:gd name="T5" fmla="*/ 195 h 875"/>
                    <a:gd name="T6" fmla="*/ 0 w 1359"/>
                    <a:gd name="T7" fmla="*/ 0 h 875"/>
                    <a:gd name="T8" fmla="*/ 1358 w 1359"/>
                    <a:gd name="T9" fmla="*/ 679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59" h="875">
                      <a:moveTo>
                        <a:pt x="1358" y="679"/>
                      </a:moveTo>
                      <a:lnTo>
                        <a:pt x="1358" y="874"/>
                      </a:lnTo>
                      <a:lnTo>
                        <a:pt x="0" y="195"/>
                      </a:lnTo>
                      <a:lnTo>
                        <a:pt x="0" y="0"/>
                      </a:lnTo>
                      <a:lnTo>
                        <a:pt x="1358" y="67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20" name="Freeform 440">
                  <a:extLst>
                    <a:ext uri="{FF2B5EF4-FFF2-40B4-BE49-F238E27FC236}">
                      <a16:creationId xmlns:a16="http://schemas.microsoft.com/office/drawing/2014/main" id="{D6E3B650-5345-BC44-5903-D930BA2C7D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8482" y="4773349"/>
                  <a:ext cx="411968" cy="285633"/>
                </a:xfrm>
                <a:custGeom>
                  <a:avLst/>
                  <a:gdLst>
                    <a:gd name="T0" fmla="*/ 300 w 329"/>
                    <a:gd name="T1" fmla="*/ 12 h 230"/>
                    <a:gd name="T2" fmla="*/ 276 w 329"/>
                    <a:gd name="T3" fmla="*/ 20 h 230"/>
                    <a:gd name="T4" fmla="*/ 254 w 329"/>
                    <a:gd name="T5" fmla="*/ 26 h 230"/>
                    <a:gd name="T6" fmla="*/ 230 w 329"/>
                    <a:gd name="T7" fmla="*/ 30 h 230"/>
                    <a:gd name="T8" fmla="*/ 205 w 329"/>
                    <a:gd name="T9" fmla="*/ 33 h 230"/>
                    <a:gd name="T10" fmla="*/ 183 w 329"/>
                    <a:gd name="T11" fmla="*/ 34 h 230"/>
                    <a:gd name="T12" fmla="*/ 148 w 329"/>
                    <a:gd name="T13" fmla="*/ 34 h 230"/>
                    <a:gd name="T14" fmla="*/ 122 w 329"/>
                    <a:gd name="T15" fmla="*/ 32 h 230"/>
                    <a:gd name="T16" fmla="*/ 100 w 329"/>
                    <a:gd name="T17" fmla="*/ 30 h 230"/>
                    <a:gd name="T18" fmla="*/ 79 w 329"/>
                    <a:gd name="T19" fmla="*/ 26 h 230"/>
                    <a:gd name="T20" fmla="*/ 60 w 329"/>
                    <a:gd name="T21" fmla="*/ 22 h 230"/>
                    <a:gd name="T22" fmla="*/ 40 w 329"/>
                    <a:gd name="T23" fmla="*/ 16 h 230"/>
                    <a:gd name="T24" fmla="*/ 18 w 329"/>
                    <a:gd name="T25" fmla="*/ 8 h 230"/>
                    <a:gd name="T26" fmla="*/ 0 w 329"/>
                    <a:gd name="T27" fmla="*/ 195 h 230"/>
                    <a:gd name="T28" fmla="*/ 20 w 329"/>
                    <a:gd name="T29" fmla="*/ 204 h 230"/>
                    <a:gd name="T30" fmla="*/ 42 w 329"/>
                    <a:gd name="T31" fmla="*/ 212 h 230"/>
                    <a:gd name="T32" fmla="*/ 60 w 329"/>
                    <a:gd name="T33" fmla="*/ 216 h 230"/>
                    <a:gd name="T34" fmla="*/ 71 w 329"/>
                    <a:gd name="T35" fmla="*/ 219 h 230"/>
                    <a:gd name="T36" fmla="*/ 83 w 329"/>
                    <a:gd name="T37" fmla="*/ 221 h 230"/>
                    <a:gd name="T38" fmla="*/ 100 w 329"/>
                    <a:gd name="T39" fmla="*/ 224 h 230"/>
                    <a:gd name="T40" fmla="*/ 120 w 329"/>
                    <a:gd name="T41" fmla="*/ 227 h 230"/>
                    <a:gd name="T42" fmla="*/ 139 w 329"/>
                    <a:gd name="T43" fmla="*/ 228 h 230"/>
                    <a:gd name="T44" fmla="*/ 148 w 329"/>
                    <a:gd name="T45" fmla="*/ 228 h 230"/>
                    <a:gd name="T46" fmla="*/ 165 w 329"/>
                    <a:gd name="T47" fmla="*/ 229 h 230"/>
                    <a:gd name="T48" fmla="*/ 183 w 329"/>
                    <a:gd name="T49" fmla="*/ 228 h 230"/>
                    <a:gd name="T50" fmla="*/ 202 w 329"/>
                    <a:gd name="T51" fmla="*/ 227 h 230"/>
                    <a:gd name="T52" fmla="*/ 229 w 329"/>
                    <a:gd name="T53" fmla="*/ 224 h 230"/>
                    <a:gd name="T54" fmla="*/ 252 w 329"/>
                    <a:gd name="T55" fmla="*/ 220 h 230"/>
                    <a:gd name="T56" fmla="*/ 273 w 329"/>
                    <a:gd name="T57" fmla="*/ 215 h 230"/>
                    <a:gd name="T58" fmla="*/ 293 w 329"/>
                    <a:gd name="T59" fmla="*/ 209 h 230"/>
                    <a:gd name="T60" fmla="*/ 314 w 329"/>
                    <a:gd name="T61" fmla="*/ 202 h 230"/>
                    <a:gd name="T62" fmla="*/ 328 w 329"/>
                    <a:gd name="T63" fmla="*/ 195 h 230"/>
                    <a:gd name="T64" fmla="*/ 314 w 329"/>
                    <a:gd name="T65" fmla="*/ 7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29" h="230">
                      <a:moveTo>
                        <a:pt x="314" y="7"/>
                      </a:moveTo>
                      <a:cubicBezTo>
                        <a:pt x="309" y="9"/>
                        <a:pt x="304" y="11"/>
                        <a:pt x="300" y="12"/>
                      </a:cubicBezTo>
                      <a:cubicBezTo>
                        <a:pt x="298" y="13"/>
                        <a:pt x="296" y="14"/>
                        <a:pt x="293" y="15"/>
                      </a:cubicBezTo>
                      <a:cubicBezTo>
                        <a:pt x="288" y="17"/>
                        <a:pt x="282" y="19"/>
                        <a:pt x="276" y="20"/>
                      </a:cubicBezTo>
                      <a:cubicBezTo>
                        <a:pt x="275" y="21"/>
                        <a:pt x="273" y="21"/>
                        <a:pt x="273" y="21"/>
                      </a:cubicBezTo>
                      <a:cubicBezTo>
                        <a:pt x="267" y="23"/>
                        <a:pt x="260" y="24"/>
                        <a:pt x="254" y="26"/>
                      </a:cubicBezTo>
                      <a:cubicBezTo>
                        <a:pt x="253" y="26"/>
                        <a:pt x="252" y="26"/>
                        <a:pt x="252" y="26"/>
                      </a:cubicBezTo>
                      <a:cubicBezTo>
                        <a:pt x="245" y="27"/>
                        <a:pt x="237" y="29"/>
                        <a:pt x="230" y="30"/>
                      </a:cubicBezTo>
                      <a:lnTo>
                        <a:pt x="229" y="30"/>
                      </a:lnTo>
                      <a:cubicBezTo>
                        <a:pt x="221" y="31"/>
                        <a:pt x="213" y="32"/>
                        <a:pt x="205" y="33"/>
                      </a:cubicBezTo>
                      <a:cubicBezTo>
                        <a:pt x="202" y="33"/>
                        <a:pt x="199" y="33"/>
                        <a:pt x="195" y="34"/>
                      </a:cubicBezTo>
                      <a:cubicBezTo>
                        <a:pt x="191" y="34"/>
                        <a:pt x="187" y="34"/>
                        <a:pt x="183" y="34"/>
                      </a:cubicBezTo>
                      <a:cubicBezTo>
                        <a:pt x="177" y="34"/>
                        <a:pt x="171" y="35"/>
                        <a:pt x="165" y="35"/>
                      </a:cubicBezTo>
                      <a:cubicBezTo>
                        <a:pt x="159" y="35"/>
                        <a:pt x="154" y="34"/>
                        <a:pt x="148" y="34"/>
                      </a:cubicBezTo>
                      <a:cubicBezTo>
                        <a:pt x="145" y="34"/>
                        <a:pt x="143" y="34"/>
                        <a:pt x="141" y="34"/>
                      </a:cubicBezTo>
                      <a:cubicBezTo>
                        <a:pt x="135" y="34"/>
                        <a:pt x="128" y="33"/>
                        <a:pt x="122" y="32"/>
                      </a:cubicBezTo>
                      <a:cubicBezTo>
                        <a:pt x="121" y="32"/>
                        <a:pt x="120" y="32"/>
                        <a:pt x="120" y="32"/>
                      </a:cubicBezTo>
                      <a:cubicBezTo>
                        <a:pt x="113" y="32"/>
                        <a:pt x="106" y="31"/>
                        <a:pt x="100" y="30"/>
                      </a:cubicBezTo>
                      <a:cubicBezTo>
                        <a:pt x="97" y="29"/>
                        <a:pt x="96" y="29"/>
                        <a:pt x="93" y="29"/>
                      </a:cubicBezTo>
                      <a:cubicBezTo>
                        <a:pt x="89" y="28"/>
                        <a:pt x="84" y="27"/>
                        <a:pt x="79" y="26"/>
                      </a:cubicBezTo>
                      <a:cubicBezTo>
                        <a:pt x="77" y="26"/>
                        <a:pt x="74" y="25"/>
                        <a:pt x="71" y="24"/>
                      </a:cubicBezTo>
                      <a:cubicBezTo>
                        <a:pt x="67" y="24"/>
                        <a:pt x="63" y="23"/>
                        <a:pt x="60" y="22"/>
                      </a:cubicBezTo>
                      <a:cubicBezTo>
                        <a:pt x="56" y="21"/>
                        <a:pt x="52" y="20"/>
                        <a:pt x="50" y="19"/>
                      </a:cubicBezTo>
                      <a:cubicBezTo>
                        <a:pt x="46" y="18"/>
                        <a:pt x="43" y="17"/>
                        <a:pt x="40" y="16"/>
                      </a:cubicBezTo>
                      <a:cubicBezTo>
                        <a:pt x="33" y="14"/>
                        <a:pt x="26" y="12"/>
                        <a:pt x="20" y="9"/>
                      </a:cubicBezTo>
                      <a:cubicBezTo>
                        <a:pt x="20" y="9"/>
                        <a:pt x="19" y="9"/>
                        <a:pt x="18" y="8"/>
                      </a:cubicBezTo>
                      <a:cubicBezTo>
                        <a:pt x="12" y="6"/>
                        <a:pt x="6" y="4"/>
                        <a:pt x="0" y="0"/>
                      </a:cubicBezTo>
                      <a:lnTo>
                        <a:pt x="0" y="195"/>
                      </a:lnTo>
                      <a:cubicBezTo>
                        <a:pt x="6" y="197"/>
                        <a:pt x="12" y="200"/>
                        <a:pt x="18" y="203"/>
                      </a:cubicBezTo>
                      <a:cubicBezTo>
                        <a:pt x="19" y="203"/>
                        <a:pt x="20" y="204"/>
                        <a:pt x="20" y="204"/>
                      </a:cubicBezTo>
                      <a:cubicBezTo>
                        <a:pt x="26" y="206"/>
                        <a:pt x="33" y="208"/>
                        <a:pt x="40" y="210"/>
                      </a:cubicBezTo>
                      <a:cubicBezTo>
                        <a:pt x="41" y="211"/>
                        <a:pt x="41" y="211"/>
                        <a:pt x="42" y="212"/>
                      </a:cubicBezTo>
                      <a:cubicBezTo>
                        <a:pt x="45" y="212"/>
                        <a:pt x="47" y="213"/>
                        <a:pt x="50" y="213"/>
                      </a:cubicBezTo>
                      <a:cubicBezTo>
                        <a:pt x="52" y="214"/>
                        <a:pt x="56" y="215"/>
                        <a:pt x="60" y="216"/>
                      </a:cubicBezTo>
                      <a:cubicBezTo>
                        <a:pt x="61" y="216"/>
                        <a:pt x="62" y="217"/>
                        <a:pt x="63" y="217"/>
                      </a:cubicBezTo>
                      <a:cubicBezTo>
                        <a:pt x="65" y="218"/>
                        <a:pt x="68" y="218"/>
                        <a:pt x="71" y="219"/>
                      </a:cubicBezTo>
                      <a:cubicBezTo>
                        <a:pt x="74" y="219"/>
                        <a:pt x="77" y="220"/>
                        <a:pt x="79" y="221"/>
                      </a:cubicBezTo>
                      <a:cubicBezTo>
                        <a:pt x="81" y="221"/>
                        <a:pt x="81" y="221"/>
                        <a:pt x="83" y="221"/>
                      </a:cubicBezTo>
                      <a:cubicBezTo>
                        <a:pt x="86" y="222"/>
                        <a:pt x="89" y="223"/>
                        <a:pt x="93" y="223"/>
                      </a:cubicBezTo>
                      <a:cubicBezTo>
                        <a:pt x="96" y="223"/>
                        <a:pt x="97" y="224"/>
                        <a:pt x="100" y="224"/>
                      </a:cubicBezTo>
                      <a:lnTo>
                        <a:pt x="101" y="224"/>
                      </a:lnTo>
                      <a:cubicBezTo>
                        <a:pt x="107" y="225"/>
                        <a:pt x="114" y="226"/>
                        <a:pt x="120" y="227"/>
                      </a:cubicBezTo>
                      <a:cubicBezTo>
                        <a:pt x="120" y="227"/>
                        <a:pt x="121" y="227"/>
                        <a:pt x="122" y="227"/>
                      </a:cubicBezTo>
                      <a:cubicBezTo>
                        <a:pt x="128" y="227"/>
                        <a:pt x="133" y="227"/>
                        <a:pt x="139" y="228"/>
                      </a:cubicBezTo>
                      <a:cubicBezTo>
                        <a:pt x="139" y="228"/>
                        <a:pt x="140" y="228"/>
                        <a:pt x="141" y="228"/>
                      </a:cubicBezTo>
                      <a:cubicBezTo>
                        <a:pt x="143" y="228"/>
                        <a:pt x="145" y="228"/>
                        <a:pt x="148" y="228"/>
                      </a:cubicBezTo>
                      <a:cubicBezTo>
                        <a:pt x="152" y="229"/>
                        <a:pt x="155" y="229"/>
                        <a:pt x="158" y="229"/>
                      </a:cubicBezTo>
                      <a:cubicBezTo>
                        <a:pt x="160" y="229"/>
                        <a:pt x="163" y="229"/>
                        <a:pt x="165" y="229"/>
                      </a:cubicBezTo>
                      <a:cubicBezTo>
                        <a:pt x="169" y="229"/>
                        <a:pt x="174" y="229"/>
                        <a:pt x="180" y="229"/>
                      </a:cubicBezTo>
                      <a:cubicBezTo>
                        <a:pt x="180" y="229"/>
                        <a:pt x="182" y="228"/>
                        <a:pt x="183" y="228"/>
                      </a:cubicBezTo>
                      <a:cubicBezTo>
                        <a:pt x="187" y="228"/>
                        <a:pt x="191" y="228"/>
                        <a:pt x="195" y="227"/>
                      </a:cubicBezTo>
                      <a:cubicBezTo>
                        <a:pt x="198" y="227"/>
                        <a:pt x="200" y="227"/>
                        <a:pt x="202" y="227"/>
                      </a:cubicBezTo>
                      <a:cubicBezTo>
                        <a:pt x="204" y="227"/>
                        <a:pt x="204" y="227"/>
                        <a:pt x="205" y="227"/>
                      </a:cubicBezTo>
                      <a:cubicBezTo>
                        <a:pt x="213" y="226"/>
                        <a:pt x="221" y="225"/>
                        <a:pt x="229" y="224"/>
                      </a:cubicBezTo>
                      <a:lnTo>
                        <a:pt x="230" y="224"/>
                      </a:lnTo>
                      <a:cubicBezTo>
                        <a:pt x="237" y="223"/>
                        <a:pt x="245" y="222"/>
                        <a:pt x="252" y="220"/>
                      </a:cubicBezTo>
                      <a:cubicBezTo>
                        <a:pt x="252" y="220"/>
                        <a:pt x="253" y="220"/>
                        <a:pt x="254" y="219"/>
                      </a:cubicBezTo>
                      <a:cubicBezTo>
                        <a:pt x="260" y="218"/>
                        <a:pt x="267" y="217"/>
                        <a:pt x="273" y="215"/>
                      </a:cubicBezTo>
                      <a:cubicBezTo>
                        <a:pt x="274" y="215"/>
                        <a:pt x="275" y="214"/>
                        <a:pt x="276" y="214"/>
                      </a:cubicBezTo>
                      <a:cubicBezTo>
                        <a:pt x="282" y="213"/>
                        <a:pt x="288" y="211"/>
                        <a:pt x="293" y="209"/>
                      </a:cubicBezTo>
                      <a:cubicBezTo>
                        <a:pt x="296" y="208"/>
                        <a:pt x="298" y="207"/>
                        <a:pt x="300" y="207"/>
                      </a:cubicBezTo>
                      <a:cubicBezTo>
                        <a:pt x="304" y="205"/>
                        <a:pt x="309" y="204"/>
                        <a:pt x="314" y="202"/>
                      </a:cubicBezTo>
                      <a:cubicBezTo>
                        <a:pt x="314" y="201"/>
                        <a:pt x="315" y="201"/>
                        <a:pt x="315" y="200"/>
                      </a:cubicBezTo>
                      <a:cubicBezTo>
                        <a:pt x="320" y="199"/>
                        <a:pt x="324" y="197"/>
                        <a:pt x="328" y="195"/>
                      </a:cubicBezTo>
                      <a:lnTo>
                        <a:pt x="328" y="0"/>
                      </a:lnTo>
                      <a:cubicBezTo>
                        <a:pt x="323" y="3"/>
                        <a:pt x="319" y="5"/>
                        <a:pt x="314" y="7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21" name="Freeform 441">
                  <a:extLst>
                    <a:ext uri="{FF2B5EF4-FFF2-40B4-BE49-F238E27FC236}">
                      <a16:creationId xmlns:a16="http://schemas.microsoft.com/office/drawing/2014/main" id="{718B9AEC-CE92-89F2-3DB2-846EB6A65F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9891" y="3702224"/>
                  <a:ext cx="1043658" cy="247184"/>
                </a:xfrm>
                <a:custGeom>
                  <a:avLst/>
                  <a:gdLst>
                    <a:gd name="T0" fmla="*/ 839 w 840"/>
                    <a:gd name="T1" fmla="*/ 99 h 200"/>
                    <a:gd name="T2" fmla="*/ 420 w 840"/>
                    <a:gd name="T3" fmla="*/ 199 h 200"/>
                    <a:gd name="T4" fmla="*/ 0 w 840"/>
                    <a:gd name="T5" fmla="*/ 99 h 200"/>
                    <a:gd name="T6" fmla="*/ 420 w 840"/>
                    <a:gd name="T7" fmla="*/ 0 h 200"/>
                    <a:gd name="T8" fmla="*/ 839 w 840"/>
                    <a:gd name="T9" fmla="*/ 9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0" h="200">
                      <a:moveTo>
                        <a:pt x="839" y="99"/>
                      </a:moveTo>
                      <a:cubicBezTo>
                        <a:pt x="839" y="154"/>
                        <a:pt x="651" y="199"/>
                        <a:pt x="420" y="199"/>
                      </a:cubicBezTo>
                      <a:cubicBezTo>
                        <a:pt x="188" y="199"/>
                        <a:pt x="0" y="154"/>
                        <a:pt x="0" y="99"/>
                      </a:cubicBezTo>
                      <a:cubicBezTo>
                        <a:pt x="0" y="45"/>
                        <a:pt x="188" y="0"/>
                        <a:pt x="420" y="0"/>
                      </a:cubicBezTo>
                      <a:cubicBezTo>
                        <a:pt x="651" y="0"/>
                        <a:pt x="839" y="45"/>
                        <a:pt x="839" y="99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22" name="Freeform 442">
                  <a:extLst>
                    <a:ext uri="{FF2B5EF4-FFF2-40B4-BE49-F238E27FC236}">
                      <a16:creationId xmlns:a16="http://schemas.microsoft.com/office/drawing/2014/main" id="{5EC96A96-328F-6319-8CCC-67C9AE2D96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2145" y="1268856"/>
                  <a:ext cx="2219146" cy="2559708"/>
                </a:xfrm>
                <a:custGeom>
                  <a:avLst/>
                  <a:gdLst>
                    <a:gd name="T0" fmla="*/ 1779 w 1780"/>
                    <a:gd name="T1" fmla="*/ 890 h 2054"/>
                    <a:gd name="T2" fmla="*/ 890 w 1780"/>
                    <a:gd name="T3" fmla="*/ 0 h 2054"/>
                    <a:gd name="T4" fmla="*/ 0 w 1780"/>
                    <a:gd name="T5" fmla="*/ 890 h 2054"/>
                    <a:gd name="T6" fmla="*/ 722 w 1780"/>
                    <a:gd name="T7" fmla="*/ 1763 h 2054"/>
                    <a:gd name="T8" fmla="*/ 890 w 1780"/>
                    <a:gd name="T9" fmla="*/ 2053 h 2054"/>
                    <a:gd name="T10" fmla="*/ 1057 w 1780"/>
                    <a:gd name="T11" fmla="*/ 1763 h 2054"/>
                    <a:gd name="T12" fmla="*/ 1779 w 1780"/>
                    <a:gd name="T13" fmla="*/ 890 h 20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80" h="2054">
                      <a:moveTo>
                        <a:pt x="1779" y="890"/>
                      </a:moveTo>
                      <a:cubicBezTo>
                        <a:pt x="1779" y="398"/>
                        <a:pt x="1380" y="0"/>
                        <a:pt x="890" y="0"/>
                      </a:cubicBezTo>
                      <a:cubicBezTo>
                        <a:pt x="398" y="0"/>
                        <a:pt x="0" y="398"/>
                        <a:pt x="0" y="890"/>
                      </a:cubicBezTo>
                      <a:cubicBezTo>
                        <a:pt x="0" y="1324"/>
                        <a:pt x="311" y="1685"/>
                        <a:pt x="722" y="1763"/>
                      </a:cubicBezTo>
                      <a:lnTo>
                        <a:pt x="890" y="2053"/>
                      </a:lnTo>
                      <a:lnTo>
                        <a:pt x="1057" y="1763"/>
                      </a:lnTo>
                      <a:cubicBezTo>
                        <a:pt x="1468" y="1685"/>
                        <a:pt x="1779" y="1324"/>
                        <a:pt x="1779" y="890"/>
                      </a:cubicBezTo>
                    </a:path>
                  </a:pathLst>
                </a:custGeom>
                <a:solidFill>
                  <a:srgbClr val="41B6E6"/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</p:grpSp>
        </p:grpSp>
        <p:pic>
          <p:nvPicPr>
            <p:cNvPr id="285" name="Graphic 284" descr="Users with solid fill">
              <a:extLst>
                <a:ext uri="{FF2B5EF4-FFF2-40B4-BE49-F238E27FC236}">
                  <a16:creationId xmlns:a16="http://schemas.microsoft.com/office/drawing/2014/main" id="{D0B57F31-A37C-F317-4728-699E83FC5C2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891742" y="3105153"/>
              <a:ext cx="668074" cy="668074"/>
            </a:xfrm>
            <a:prstGeom prst="rect">
              <a:avLst/>
            </a:prstGeom>
          </p:spPr>
        </p:pic>
      </p:grpSp>
      <p:sp>
        <p:nvSpPr>
          <p:cNvPr id="286" name="TextBox 285">
            <a:extLst>
              <a:ext uri="{FF2B5EF4-FFF2-40B4-BE49-F238E27FC236}">
                <a16:creationId xmlns:a16="http://schemas.microsoft.com/office/drawing/2014/main" id="{022D28E3-3EAB-9B8A-6FA1-32C76D439B8A}"/>
              </a:ext>
            </a:extLst>
          </p:cNvPr>
          <p:cNvSpPr txBox="1"/>
          <p:nvPr/>
        </p:nvSpPr>
        <p:spPr>
          <a:xfrm>
            <a:off x="6145554" y="4731896"/>
            <a:ext cx="24728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of Investigated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000BF567-6982-CAC7-FF39-64B5D5EC16E5}"/>
              </a:ext>
            </a:extLst>
          </p:cNvPr>
          <p:cNvSpPr txBox="1"/>
          <p:nvPr/>
        </p:nvSpPr>
        <p:spPr>
          <a:xfrm>
            <a:off x="7806725" y="310976"/>
            <a:ext cx="33460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Incident Report Submission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B80069F7-8EB8-648A-22AD-6229270F4B88}"/>
              </a:ext>
            </a:extLst>
          </p:cNvPr>
          <p:cNvGrpSpPr/>
          <p:nvPr/>
        </p:nvGrpSpPr>
        <p:grpSpPr>
          <a:xfrm>
            <a:off x="8079735" y="1605432"/>
            <a:ext cx="1629246" cy="1541019"/>
            <a:chOff x="8079735" y="1605432"/>
            <a:chExt cx="1629246" cy="1541019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3B70FF6-8FE4-970F-C998-36C978354250}"/>
                </a:ext>
              </a:extLst>
            </p:cNvPr>
            <p:cNvGrpSpPr/>
            <p:nvPr/>
          </p:nvGrpSpPr>
          <p:grpSpPr>
            <a:xfrm>
              <a:off x="8079735" y="1605432"/>
              <a:ext cx="1629246" cy="1541019"/>
              <a:chOff x="2771304" y="1268856"/>
              <a:chExt cx="4020829" cy="3790126"/>
            </a:xfrm>
          </p:grpSpPr>
          <p:sp>
            <p:nvSpPr>
              <p:cNvPr id="225" name="Freeform 439">
                <a:extLst>
                  <a:ext uri="{FF2B5EF4-FFF2-40B4-BE49-F238E27FC236}">
                    <a16:creationId xmlns:a16="http://schemas.microsoft.com/office/drawing/2014/main" id="{4BD1E54D-5662-15E7-BE0C-B3B64CCF8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304" y="2839835"/>
                <a:ext cx="4020829" cy="1982948"/>
              </a:xfrm>
              <a:custGeom>
                <a:avLst/>
                <a:gdLst>
                  <a:gd name="T0" fmla="*/ 1614 w 3228"/>
                  <a:gd name="T1" fmla="*/ 0 h 1592"/>
                  <a:gd name="T2" fmla="*/ 1777 w 3228"/>
                  <a:gd name="T3" fmla="*/ 34 h 1592"/>
                  <a:gd name="T4" fmla="*/ 3136 w 3228"/>
                  <a:gd name="T5" fmla="*/ 713 h 1592"/>
                  <a:gd name="T6" fmla="*/ 3136 w 3228"/>
                  <a:gd name="T7" fmla="*/ 877 h 1592"/>
                  <a:gd name="T8" fmla="*/ 1777 w 3228"/>
                  <a:gd name="T9" fmla="*/ 1556 h 1592"/>
                  <a:gd name="T10" fmla="*/ 1614 w 3228"/>
                  <a:gd name="T11" fmla="*/ 1591 h 1592"/>
                  <a:gd name="T12" fmla="*/ 1449 w 3228"/>
                  <a:gd name="T13" fmla="*/ 1556 h 1592"/>
                  <a:gd name="T14" fmla="*/ 91 w 3228"/>
                  <a:gd name="T15" fmla="*/ 877 h 1592"/>
                  <a:gd name="T16" fmla="*/ 91 w 3228"/>
                  <a:gd name="T17" fmla="*/ 713 h 1592"/>
                  <a:gd name="T18" fmla="*/ 1449 w 3228"/>
                  <a:gd name="T19" fmla="*/ 34 h 1592"/>
                  <a:gd name="T20" fmla="*/ 1614 w 3228"/>
                  <a:gd name="T21" fmla="*/ 0 h 1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28" h="1592">
                    <a:moveTo>
                      <a:pt x="1614" y="0"/>
                    </a:moveTo>
                    <a:cubicBezTo>
                      <a:pt x="1673" y="0"/>
                      <a:pt x="1732" y="12"/>
                      <a:pt x="1777" y="34"/>
                    </a:cubicBezTo>
                    <a:lnTo>
                      <a:pt x="3136" y="713"/>
                    </a:lnTo>
                    <a:cubicBezTo>
                      <a:pt x="3227" y="758"/>
                      <a:pt x="3227" y="832"/>
                      <a:pt x="3136" y="877"/>
                    </a:cubicBezTo>
                    <a:lnTo>
                      <a:pt x="1777" y="1556"/>
                    </a:lnTo>
                    <a:cubicBezTo>
                      <a:pt x="1732" y="1579"/>
                      <a:pt x="1673" y="1591"/>
                      <a:pt x="1614" y="1591"/>
                    </a:cubicBezTo>
                    <a:cubicBezTo>
                      <a:pt x="1554" y="1591"/>
                      <a:pt x="1495" y="1579"/>
                      <a:pt x="1449" y="1556"/>
                    </a:cubicBezTo>
                    <a:lnTo>
                      <a:pt x="91" y="877"/>
                    </a:lnTo>
                    <a:cubicBezTo>
                      <a:pt x="0" y="832"/>
                      <a:pt x="0" y="758"/>
                      <a:pt x="91" y="713"/>
                    </a:cubicBezTo>
                    <a:lnTo>
                      <a:pt x="1449" y="34"/>
                    </a:lnTo>
                    <a:cubicBezTo>
                      <a:pt x="1495" y="12"/>
                      <a:pt x="1554" y="0"/>
                      <a:pt x="1614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0CACB754-9E37-6E32-784A-2E45F9E623C9}"/>
                  </a:ext>
                </a:extLst>
              </p:cNvPr>
              <p:cNvGrpSpPr/>
              <p:nvPr/>
            </p:nvGrpSpPr>
            <p:grpSpPr>
              <a:xfrm>
                <a:off x="2798770" y="1268856"/>
                <a:ext cx="3965900" cy="3790126"/>
                <a:chOff x="2798770" y="1268856"/>
                <a:chExt cx="3965900" cy="3790126"/>
              </a:xfrm>
            </p:grpSpPr>
            <p:sp>
              <p:nvSpPr>
                <p:cNvPr id="227" name="Freeform 434">
                  <a:extLst>
                    <a:ext uri="{FF2B5EF4-FFF2-40B4-BE49-F238E27FC236}">
                      <a16:creationId xmlns:a16="http://schemas.microsoft.com/office/drawing/2014/main" id="{2849DE6A-130D-03D0-75FE-6A602A4802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76783" y="3828564"/>
                  <a:ext cx="87887" cy="346053"/>
                </a:xfrm>
                <a:custGeom>
                  <a:avLst/>
                  <a:gdLst>
                    <a:gd name="T0" fmla="*/ 67 w 69"/>
                    <a:gd name="T1" fmla="*/ 10 h 278"/>
                    <a:gd name="T2" fmla="*/ 67 w 69"/>
                    <a:gd name="T3" fmla="*/ 12 h 278"/>
                    <a:gd name="T4" fmla="*/ 64 w 69"/>
                    <a:gd name="T5" fmla="*/ 22 h 278"/>
                    <a:gd name="T6" fmla="*/ 62 w 69"/>
                    <a:gd name="T7" fmla="*/ 25 h 278"/>
                    <a:gd name="T8" fmla="*/ 59 w 69"/>
                    <a:gd name="T9" fmla="*/ 32 h 278"/>
                    <a:gd name="T10" fmla="*/ 57 w 69"/>
                    <a:gd name="T11" fmla="*/ 36 h 278"/>
                    <a:gd name="T12" fmla="*/ 52 w 69"/>
                    <a:gd name="T13" fmla="*/ 42 h 278"/>
                    <a:gd name="T14" fmla="*/ 49 w 69"/>
                    <a:gd name="T15" fmla="*/ 47 h 278"/>
                    <a:gd name="T16" fmla="*/ 44 w 69"/>
                    <a:gd name="T17" fmla="*/ 52 h 278"/>
                    <a:gd name="T18" fmla="*/ 38 w 69"/>
                    <a:gd name="T19" fmla="*/ 57 h 278"/>
                    <a:gd name="T20" fmla="*/ 31 w 69"/>
                    <a:gd name="T21" fmla="*/ 63 h 278"/>
                    <a:gd name="T22" fmla="*/ 29 w 69"/>
                    <a:gd name="T23" fmla="*/ 65 h 278"/>
                    <a:gd name="T24" fmla="*/ 17 w 69"/>
                    <a:gd name="T25" fmla="*/ 73 h 278"/>
                    <a:gd name="T26" fmla="*/ 14 w 69"/>
                    <a:gd name="T27" fmla="*/ 75 h 278"/>
                    <a:gd name="T28" fmla="*/ 0 w 69"/>
                    <a:gd name="T29" fmla="*/ 82 h 278"/>
                    <a:gd name="T30" fmla="*/ 0 w 69"/>
                    <a:gd name="T31" fmla="*/ 277 h 278"/>
                    <a:gd name="T32" fmla="*/ 14 w 69"/>
                    <a:gd name="T33" fmla="*/ 268 h 278"/>
                    <a:gd name="T34" fmla="*/ 17 w 69"/>
                    <a:gd name="T35" fmla="*/ 267 h 278"/>
                    <a:gd name="T36" fmla="*/ 19 w 69"/>
                    <a:gd name="T37" fmla="*/ 266 h 278"/>
                    <a:gd name="T38" fmla="*/ 29 w 69"/>
                    <a:gd name="T39" fmla="*/ 259 h 278"/>
                    <a:gd name="T40" fmla="*/ 31 w 69"/>
                    <a:gd name="T41" fmla="*/ 258 h 278"/>
                    <a:gd name="T42" fmla="*/ 35 w 69"/>
                    <a:gd name="T43" fmla="*/ 254 h 278"/>
                    <a:gd name="T44" fmla="*/ 38 w 69"/>
                    <a:gd name="T45" fmla="*/ 251 h 278"/>
                    <a:gd name="T46" fmla="*/ 44 w 69"/>
                    <a:gd name="T47" fmla="*/ 246 h 278"/>
                    <a:gd name="T48" fmla="*/ 46 w 69"/>
                    <a:gd name="T49" fmla="*/ 243 h 278"/>
                    <a:gd name="T50" fmla="*/ 49 w 69"/>
                    <a:gd name="T51" fmla="*/ 240 h 278"/>
                    <a:gd name="T52" fmla="*/ 52 w 69"/>
                    <a:gd name="T53" fmla="*/ 236 h 278"/>
                    <a:gd name="T54" fmla="*/ 54 w 69"/>
                    <a:gd name="T55" fmla="*/ 234 h 278"/>
                    <a:gd name="T56" fmla="*/ 57 w 69"/>
                    <a:gd name="T57" fmla="*/ 230 h 278"/>
                    <a:gd name="T58" fmla="*/ 59 w 69"/>
                    <a:gd name="T59" fmla="*/ 226 h 278"/>
                    <a:gd name="T60" fmla="*/ 60 w 69"/>
                    <a:gd name="T61" fmla="*/ 225 h 278"/>
                    <a:gd name="T62" fmla="*/ 62 w 69"/>
                    <a:gd name="T63" fmla="*/ 219 h 278"/>
                    <a:gd name="T64" fmla="*/ 64 w 69"/>
                    <a:gd name="T65" fmla="*/ 216 h 278"/>
                    <a:gd name="T66" fmla="*/ 64 w 69"/>
                    <a:gd name="T67" fmla="*/ 215 h 278"/>
                    <a:gd name="T68" fmla="*/ 67 w 69"/>
                    <a:gd name="T69" fmla="*/ 206 h 278"/>
                    <a:gd name="T70" fmla="*/ 67 w 69"/>
                    <a:gd name="T71" fmla="*/ 204 h 278"/>
                    <a:gd name="T72" fmla="*/ 68 w 69"/>
                    <a:gd name="T73" fmla="*/ 196 h 278"/>
                    <a:gd name="T74" fmla="*/ 68 w 69"/>
                    <a:gd name="T75" fmla="*/ 195 h 278"/>
                    <a:gd name="T76" fmla="*/ 68 w 69"/>
                    <a:gd name="T77" fmla="*/ 0 h 278"/>
                    <a:gd name="T78" fmla="*/ 67 w 69"/>
                    <a:gd name="T79" fmla="*/ 1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69" h="278">
                      <a:moveTo>
                        <a:pt x="67" y="10"/>
                      </a:moveTo>
                      <a:cubicBezTo>
                        <a:pt x="67" y="10"/>
                        <a:pt x="67" y="11"/>
                        <a:pt x="67" y="12"/>
                      </a:cubicBezTo>
                      <a:cubicBezTo>
                        <a:pt x="66" y="15"/>
                        <a:pt x="65" y="19"/>
                        <a:pt x="64" y="22"/>
                      </a:cubicBezTo>
                      <a:cubicBezTo>
                        <a:pt x="63" y="23"/>
                        <a:pt x="63" y="24"/>
                        <a:pt x="62" y="25"/>
                      </a:cubicBezTo>
                      <a:cubicBezTo>
                        <a:pt x="62" y="28"/>
                        <a:pt x="60" y="30"/>
                        <a:pt x="59" y="32"/>
                      </a:cubicBezTo>
                      <a:cubicBezTo>
                        <a:pt x="58" y="33"/>
                        <a:pt x="57" y="34"/>
                        <a:pt x="57" y="36"/>
                      </a:cubicBezTo>
                      <a:cubicBezTo>
                        <a:pt x="55" y="38"/>
                        <a:pt x="53" y="40"/>
                        <a:pt x="52" y="42"/>
                      </a:cubicBezTo>
                      <a:cubicBezTo>
                        <a:pt x="51" y="43"/>
                        <a:pt x="50" y="45"/>
                        <a:pt x="49" y="47"/>
                      </a:cubicBezTo>
                      <a:cubicBezTo>
                        <a:pt x="47" y="48"/>
                        <a:pt x="46" y="50"/>
                        <a:pt x="44" y="52"/>
                      </a:cubicBezTo>
                      <a:cubicBezTo>
                        <a:pt x="42" y="53"/>
                        <a:pt x="40" y="55"/>
                        <a:pt x="38" y="57"/>
                      </a:cubicBezTo>
                      <a:cubicBezTo>
                        <a:pt x="36" y="59"/>
                        <a:pt x="33" y="61"/>
                        <a:pt x="31" y="63"/>
                      </a:cubicBezTo>
                      <a:cubicBezTo>
                        <a:pt x="30" y="64"/>
                        <a:pt x="30" y="64"/>
                        <a:pt x="29" y="65"/>
                      </a:cubicBezTo>
                      <a:cubicBezTo>
                        <a:pt x="25" y="67"/>
                        <a:pt x="21" y="70"/>
                        <a:pt x="17" y="73"/>
                      </a:cubicBezTo>
                      <a:cubicBezTo>
                        <a:pt x="16" y="73"/>
                        <a:pt x="15" y="74"/>
                        <a:pt x="14" y="75"/>
                      </a:cubicBezTo>
                      <a:cubicBezTo>
                        <a:pt x="10" y="77"/>
                        <a:pt x="5" y="80"/>
                        <a:pt x="0" y="82"/>
                      </a:cubicBezTo>
                      <a:lnTo>
                        <a:pt x="0" y="277"/>
                      </a:lnTo>
                      <a:cubicBezTo>
                        <a:pt x="5" y="274"/>
                        <a:pt x="10" y="272"/>
                        <a:pt x="14" y="268"/>
                      </a:cubicBezTo>
                      <a:cubicBezTo>
                        <a:pt x="15" y="268"/>
                        <a:pt x="16" y="267"/>
                        <a:pt x="17" y="267"/>
                      </a:cubicBezTo>
                      <a:lnTo>
                        <a:pt x="19" y="266"/>
                      </a:lnTo>
                      <a:cubicBezTo>
                        <a:pt x="23" y="263"/>
                        <a:pt x="26" y="261"/>
                        <a:pt x="29" y="259"/>
                      </a:cubicBezTo>
                      <a:cubicBezTo>
                        <a:pt x="30" y="258"/>
                        <a:pt x="30" y="258"/>
                        <a:pt x="31" y="258"/>
                      </a:cubicBezTo>
                      <a:cubicBezTo>
                        <a:pt x="32" y="256"/>
                        <a:pt x="34" y="255"/>
                        <a:pt x="35" y="254"/>
                      </a:cubicBezTo>
                      <a:cubicBezTo>
                        <a:pt x="36" y="253"/>
                        <a:pt x="37" y="252"/>
                        <a:pt x="38" y="251"/>
                      </a:cubicBezTo>
                      <a:cubicBezTo>
                        <a:pt x="40" y="250"/>
                        <a:pt x="42" y="248"/>
                        <a:pt x="44" y="246"/>
                      </a:cubicBezTo>
                      <a:cubicBezTo>
                        <a:pt x="44" y="245"/>
                        <a:pt x="46" y="245"/>
                        <a:pt x="46" y="243"/>
                      </a:cubicBezTo>
                      <a:cubicBezTo>
                        <a:pt x="47" y="243"/>
                        <a:pt x="47" y="242"/>
                        <a:pt x="49" y="240"/>
                      </a:cubicBezTo>
                      <a:cubicBezTo>
                        <a:pt x="50" y="239"/>
                        <a:pt x="51" y="238"/>
                        <a:pt x="52" y="236"/>
                      </a:cubicBezTo>
                      <a:cubicBezTo>
                        <a:pt x="53" y="236"/>
                        <a:pt x="53" y="235"/>
                        <a:pt x="54" y="234"/>
                      </a:cubicBezTo>
                      <a:cubicBezTo>
                        <a:pt x="55" y="232"/>
                        <a:pt x="55" y="231"/>
                        <a:pt x="57" y="230"/>
                      </a:cubicBezTo>
                      <a:cubicBezTo>
                        <a:pt x="57" y="229"/>
                        <a:pt x="58" y="227"/>
                        <a:pt x="59" y="226"/>
                      </a:cubicBezTo>
                      <a:lnTo>
                        <a:pt x="60" y="225"/>
                      </a:lnTo>
                      <a:cubicBezTo>
                        <a:pt x="61" y="223"/>
                        <a:pt x="62" y="221"/>
                        <a:pt x="62" y="219"/>
                      </a:cubicBezTo>
                      <a:cubicBezTo>
                        <a:pt x="63" y="219"/>
                        <a:pt x="63" y="217"/>
                        <a:pt x="64" y="216"/>
                      </a:cubicBezTo>
                      <a:lnTo>
                        <a:pt x="64" y="215"/>
                      </a:lnTo>
                      <a:cubicBezTo>
                        <a:pt x="65" y="212"/>
                        <a:pt x="66" y="209"/>
                        <a:pt x="67" y="206"/>
                      </a:cubicBezTo>
                      <a:cubicBezTo>
                        <a:pt x="67" y="206"/>
                        <a:pt x="67" y="205"/>
                        <a:pt x="67" y="204"/>
                      </a:cubicBezTo>
                      <a:cubicBezTo>
                        <a:pt x="68" y="202"/>
                        <a:pt x="68" y="199"/>
                        <a:pt x="68" y="196"/>
                      </a:cubicBezTo>
                      <a:cubicBezTo>
                        <a:pt x="68" y="195"/>
                        <a:pt x="68" y="195"/>
                        <a:pt x="68" y="195"/>
                      </a:cubicBezTo>
                      <a:lnTo>
                        <a:pt x="68" y="0"/>
                      </a:lnTo>
                      <a:cubicBezTo>
                        <a:pt x="68" y="4"/>
                        <a:pt x="68" y="7"/>
                        <a:pt x="67" y="10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28" name="Freeform 435">
                  <a:extLst>
                    <a:ext uri="{FF2B5EF4-FFF2-40B4-BE49-F238E27FC236}">
                      <a16:creationId xmlns:a16="http://schemas.microsoft.com/office/drawing/2014/main" id="{BD14AB6F-0479-D893-13CD-DDB0634C58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68 w 69"/>
                    <a:gd name="T1" fmla="*/ 82 h 278"/>
                    <a:gd name="T2" fmla="*/ 68 w 69"/>
                    <a:gd name="T3" fmla="*/ 277 h 278"/>
                    <a:gd name="T4" fmla="*/ 0 w 69"/>
                    <a:gd name="T5" fmla="*/ 195 h 278"/>
                    <a:gd name="T6" fmla="*/ 0 w 69"/>
                    <a:gd name="T7" fmla="*/ 0 h 278"/>
                    <a:gd name="T8" fmla="*/ 68 w 69"/>
                    <a:gd name="T9" fmla="*/ 82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68" y="82"/>
                      </a:move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29" name="Freeform 436">
                  <a:extLst>
                    <a:ext uri="{FF2B5EF4-FFF2-40B4-BE49-F238E27FC236}">
                      <a16:creationId xmlns:a16="http://schemas.microsoft.com/office/drawing/2014/main" id="{CDF7909C-B942-38E8-1634-8E84D84534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0 w 69"/>
                    <a:gd name="T1" fmla="*/ 195 h 278"/>
                    <a:gd name="T2" fmla="*/ 0 w 69"/>
                    <a:gd name="T3" fmla="*/ 0 h 278"/>
                    <a:gd name="T4" fmla="*/ 68 w 69"/>
                    <a:gd name="T5" fmla="*/ 82 h 278"/>
                    <a:gd name="T6" fmla="*/ 68 w 69"/>
                    <a:gd name="T7" fmla="*/ 277 h 278"/>
                    <a:gd name="T8" fmla="*/ 0 w 69"/>
                    <a:gd name="T9" fmla="*/ 195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0" y="195"/>
                      </a:move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30" name="Freeform 437">
                  <a:extLst>
                    <a:ext uri="{FF2B5EF4-FFF2-40B4-BE49-F238E27FC236}">
                      <a16:creationId xmlns:a16="http://schemas.microsoft.com/office/drawing/2014/main" id="{B7FFADCE-97F4-9D2E-AD96-AD696D676A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84959" y="3927437"/>
                  <a:ext cx="1691824" cy="1087601"/>
                </a:xfrm>
                <a:custGeom>
                  <a:avLst/>
                  <a:gdLst>
                    <a:gd name="T0" fmla="*/ 1359 w 1360"/>
                    <a:gd name="T1" fmla="*/ 0 h 875"/>
                    <a:gd name="T2" fmla="*/ 1359 w 1360"/>
                    <a:gd name="T3" fmla="*/ 195 h 875"/>
                    <a:gd name="T4" fmla="*/ 0 w 1360"/>
                    <a:gd name="T5" fmla="*/ 874 h 875"/>
                    <a:gd name="T6" fmla="*/ 0 w 1360"/>
                    <a:gd name="T7" fmla="*/ 679 h 875"/>
                    <a:gd name="T8" fmla="*/ 1359 w 1360"/>
                    <a:gd name="T9" fmla="*/ 0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60" h="875">
                      <a:moveTo>
                        <a:pt x="1359" y="0"/>
                      </a:moveTo>
                      <a:lnTo>
                        <a:pt x="1359" y="195"/>
                      </a:lnTo>
                      <a:lnTo>
                        <a:pt x="0" y="874"/>
                      </a:lnTo>
                      <a:lnTo>
                        <a:pt x="0" y="679"/>
                      </a:lnTo>
                      <a:lnTo>
                        <a:pt x="1359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31" name="Freeform 438">
                  <a:extLst>
                    <a:ext uri="{FF2B5EF4-FFF2-40B4-BE49-F238E27FC236}">
                      <a16:creationId xmlns:a16="http://schemas.microsoft.com/office/drawing/2014/main" id="{1632C3ED-6EF0-FCE0-008C-39947A4738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6657" y="3927437"/>
                  <a:ext cx="1691824" cy="1087601"/>
                </a:xfrm>
                <a:custGeom>
                  <a:avLst/>
                  <a:gdLst>
                    <a:gd name="T0" fmla="*/ 1358 w 1359"/>
                    <a:gd name="T1" fmla="*/ 679 h 875"/>
                    <a:gd name="T2" fmla="*/ 1358 w 1359"/>
                    <a:gd name="T3" fmla="*/ 874 h 875"/>
                    <a:gd name="T4" fmla="*/ 0 w 1359"/>
                    <a:gd name="T5" fmla="*/ 195 h 875"/>
                    <a:gd name="T6" fmla="*/ 0 w 1359"/>
                    <a:gd name="T7" fmla="*/ 0 h 875"/>
                    <a:gd name="T8" fmla="*/ 1358 w 1359"/>
                    <a:gd name="T9" fmla="*/ 679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59" h="875">
                      <a:moveTo>
                        <a:pt x="1358" y="679"/>
                      </a:moveTo>
                      <a:lnTo>
                        <a:pt x="1358" y="874"/>
                      </a:lnTo>
                      <a:lnTo>
                        <a:pt x="0" y="195"/>
                      </a:lnTo>
                      <a:lnTo>
                        <a:pt x="0" y="0"/>
                      </a:lnTo>
                      <a:lnTo>
                        <a:pt x="1358" y="67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32" name="Freeform 440">
                  <a:extLst>
                    <a:ext uri="{FF2B5EF4-FFF2-40B4-BE49-F238E27FC236}">
                      <a16:creationId xmlns:a16="http://schemas.microsoft.com/office/drawing/2014/main" id="{D2FA1E08-2329-268E-9568-BC0A69D756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8482" y="4773349"/>
                  <a:ext cx="411968" cy="285633"/>
                </a:xfrm>
                <a:custGeom>
                  <a:avLst/>
                  <a:gdLst>
                    <a:gd name="T0" fmla="*/ 300 w 329"/>
                    <a:gd name="T1" fmla="*/ 12 h 230"/>
                    <a:gd name="T2" fmla="*/ 276 w 329"/>
                    <a:gd name="T3" fmla="*/ 20 h 230"/>
                    <a:gd name="T4" fmla="*/ 254 w 329"/>
                    <a:gd name="T5" fmla="*/ 26 h 230"/>
                    <a:gd name="T6" fmla="*/ 230 w 329"/>
                    <a:gd name="T7" fmla="*/ 30 h 230"/>
                    <a:gd name="T8" fmla="*/ 205 w 329"/>
                    <a:gd name="T9" fmla="*/ 33 h 230"/>
                    <a:gd name="T10" fmla="*/ 183 w 329"/>
                    <a:gd name="T11" fmla="*/ 34 h 230"/>
                    <a:gd name="T12" fmla="*/ 148 w 329"/>
                    <a:gd name="T13" fmla="*/ 34 h 230"/>
                    <a:gd name="T14" fmla="*/ 122 w 329"/>
                    <a:gd name="T15" fmla="*/ 32 h 230"/>
                    <a:gd name="T16" fmla="*/ 100 w 329"/>
                    <a:gd name="T17" fmla="*/ 30 h 230"/>
                    <a:gd name="T18" fmla="*/ 79 w 329"/>
                    <a:gd name="T19" fmla="*/ 26 h 230"/>
                    <a:gd name="T20" fmla="*/ 60 w 329"/>
                    <a:gd name="T21" fmla="*/ 22 h 230"/>
                    <a:gd name="T22" fmla="*/ 40 w 329"/>
                    <a:gd name="T23" fmla="*/ 16 h 230"/>
                    <a:gd name="T24" fmla="*/ 18 w 329"/>
                    <a:gd name="T25" fmla="*/ 8 h 230"/>
                    <a:gd name="T26" fmla="*/ 0 w 329"/>
                    <a:gd name="T27" fmla="*/ 195 h 230"/>
                    <a:gd name="T28" fmla="*/ 20 w 329"/>
                    <a:gd name="T29" fmla="*/ 204 h 230"/>
                    <a:gd name="T30" fmla="*/ 42 w 329"/>
                    <a:gd name="T31" fmla="*/ 212 h 230"/>
                    <a:gd name="T32" fmla="*/ 60 w 329"/>
                    <a:gd name="T33" fmla="*/ 216 h 230"/>
                    <a:gd name="T34" fmla="*/ 71 w 329"/>
                    <a:gd name="T35" fmla="*/ 219 h 230"/>
                    <a:gd name="T36" fmla="*/ 83 w 329"/>
                    <a:gd name="T37" fmla="*/ 221 h 230"/>
                    <a:gd name="T38" fmla="*/ 100 w 329"/>
                    <a:gd name="T39" fmla="*/ 224 h 230"/>
                    <a:gd name="T40" fmla="*/ 120 w 329"/>
                    <a:gd name="T41" fmla="*/ 227 h 230"/>
                    <a:gd name="T42" fmla="*/ 139 w 329"/>
                    <a:gd name="T43" fmla="*/ 228 h 230"/>
                    <a:gd name="T44" fmla="*/ 148 w 329"/>
                    <a:gd name="T45" fmla="*/ 228 h 230"/>
                    <a:gd name="T46" fmla="*/ 165 w 329"/>
                    <a:gd name="T47" fmla="*/ 229 h 230"/>
                    <a:gd name="T48" fmla="*/ 183 w 329"/>
                    <a:gd name="T49" fmla="*/ 228 h 230"/>
                    <a:gd name="T50" fmla="*/ 202 w 329"/>
                    <a:gd name="T51" fmla="*/ 227 h 230"/>
                    <a:gd name="T52" fmla="*/ 229 w 329"/>
                    <a:gd name="T53" fmla="*/ 224 h 230"/>
                    <a:gd name="T54" fmla="*/ 252 w 329"/>
                    <a:gd name="T55" fmla="*/ 220 h 230"/>
                    <a:gd name="T56" fmla="*/ 273 w 329"/>
                    <a:gd name="T57" fmla="*/ 215 h 230"/>
                    <a:gd name="T58" fmla="*/ 293 w 329"/>
                    <a:gd name="T59" fmla="*/ 209 h 230"/>
                    <a:gd name="T60" fmla="*/ 314 w 329"/>
                    <a:gd name="T61" fmla="*/ 202 h 230"/>
                    <a:gd name="T62" fmla="*/ 328 w 329"/>
                    <a:gd name="T63" fmla="*/ 195 h 230"/>
                    <a:gd name="T64" fmla="*/ 314 w 329"/>
                    <a:gd name="T65" fmla="*/ 7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29" h="230">
                      <a:moveTo>
                        <a:pt x="314" y="7"/>
                      </a:moveTo>
                      <a:cubicBezTo>
                        <a:pt x="309" y="9"/>
                        <a:pt x="304" y="11"/>
                        <a:pt x="300" y="12"/>
                      </a:cubicBezTo>
                      <a:cubicBezTo>
                        <a:pt x="298" y="13"/>
                        <a:pt x="296" y="14"/>
                        <a:pt x="293" y="15"/>
                      </a:cubicBezTo>
                      <a:cubicBezTo>
                        <a:pt x="288" y="17"/>
                        <a:pt x="282" y="19"/>
                        <a:pt x="276" y="20"/>
                      </a:cubicBezTo>
                      <a:cubicBezTo>
                        <a:pt x="275" y="21"/>
                        <a:pt x="273" y="21"/>
                        <a:pt x="273" y="21"/>
                      </a:cubicBezTo>
                      <a:cubicBezTo>
                        <a:pt x="267" y="23"/>
                        <a:pt x="260" y="24"/>
                        <a:pt x="254" y="26"/>
                      </a:cubicBezTo>
                      <a:cubicBezTo>
                        <a:pt x="253" y="26"/>
                        <a:pt x="252" y="26"/>
                        <a:pt x="252" y="26"/>
                      </a:cubicBezTo>
                      <a:cubicBezTo>
                        <a:pt x="245" y="27"/>
                        <a:pt x="237" y="29"/>
                        <a:pt x="230" y="30"/>
                      </a:cubicBezTo>
                      <a:lnTo>
                        <a:pt x="229" y="30"/>
                      </a:lnTo>
                      <a:cubicBezTo>
                        <a:pt x="221" y="31"/>
                        <a:pt x="213" y="32"/>
                        <a:pt x="205" y="33"/>
                      </a:cubicBezTo>
                      <a:cubicBezTo>
                        <a:pt x="202" y="33"/>
                        <a:pt x="199" y="33"/>
                        <a:pt x="195" y="34"/>
                      </a:cubicBezTo>
                      <a:cubicBezTo>
                        <a:pt x="191" y="34"/>
                        <a:pt x="187" y="34"/>
                        <a:pt x="183" y="34"/>
                      </a:cubicBezTo>
                      <a:cubicBezTo>
                        <a:pt x="177" y="34"/>
                        <a:pt x="171" y="35"/>
                        <a:pt x="165" y="35"/>
                      </a:cubicBezTo>
                      <a:cubicBezTo>
                        <a:pt x="159" y="35"/>
                        <a:pt x="154" y="34"/>
                        <a:pt x="148" y="34"/>
                      </a:cubicBezTo>
                      <a:cubicBezTo>
                        <a:pt x="145" y="34"/>
                        <a:pt x="143" y="34"/>
                        <a:pt x="141" y="34"/>
                      </a:cubicBezTo>
                      <a:cubicBezTo>
                        <a:pt x="135" y="34"/>
                        <a:pt x="128" y="33"/>
                        <a:pt x="122" y="32"/>
                      </a:cubicBezTo>
                      <a:cubicBezTo>
                        <a:pt x="121" y="32"/>
                        <a:pt x="120" y="32"/>
                        <a:pt x="120" y="32"/>
                      </a:cubicBezTo>
                      <a:cubicBezTo>
                        <a:pt x="113" y="32"/>
                        <a:pt x="106" y="31"/>
                        <a:pt x="100" y="30"/>
                      </a:cubicBezTo>
                      <a:cubicBezTo>
                        <a:pt x="97" y="29"/>
                        <a:pt x="96" y="29"/>
                        <a:pt x="93" y="29"/>
                      </a:cubicBezTo>
                      <a:cubicBezTo>
                        <a:pt x="89" y="28"/>
                        <a:pt x="84" y="27"/>
                        <a:pt x="79" y="26"/>
                      </a:cubicBezTo>
                      <a:cubicBezTo>
                        <a:pt x="77" y="26"/>
                        <a:pt x="74" y="25"/>
                        <a:pt x="71" y="24"/>
                      </a:cubicBezTo>
                      <a:cubicBezTo>
                        <a:pt x="67" y="24"/>
                        <a:pt x="63" y="23"/>
                        <a:pt x="60" y="22"/>
                      </a:cubicBezTo>
                      <a:cubicBezTo>
                        <a:pt x="56" y="21"/>
                        <a:pt x="52" y="20"/>
                        <a:pt x="50" y="19"/>
                      </a:cubicBezTo>
                      <a:cubicBezTo>
                        <a:pt x="46" y="18"/>
                        <a:pt x="43" y="17"/>
                        <a:pt x="40" y="16"/>
                      </a:cubicBezTo>
                      <a:cubicBezTo>
                        <a:pt x="33" y="14"/>
                        <a:pt x="26" y="12"/>
                        <a:pt x="20" y="9"/>
                      </a:cubicBezTo>
                      <a:cubicBezTo>
                        <a:pt x="20" y="9"/>
                        <a:pt x="19" y="9"/>
                        <a:pt x="18" y="8"/>
                      </a:cubicBezTo>
                      <a:cubicBezTo>
                        <a:pt x="12" y="6"/>
                        <a:pt x="6" y="4"/>
                        <a:pt x="0" y="0"/>
                      </a:cubicBezTo>
                      <a:lnTo>
                        <a:pt x="0" y="195"/>
                      </a:lnTo>
                      <a:cubicBezTo>
                        <a:pt x="6" y="197"/>
                        <a:pt x="12" y="200"/>
                        <a:pt x="18" y="203"/>
                      </a:cubicBezTo>
                      <a:cubicBezTo>
                        <a:pt x="19" y="203"/>
                        <a:pt x="20" y="204"/>
                        <a:pt x="20" y="204"/>
                      </a:cubicBezTo>
                      <a:cubicBezTo>
                        <a:pt x="26" y="206"/>
                        <a:pt x="33" y="208"/>
                        <a:pt x="40" y="210"/>
                      </a:cubicBezTo>
                      <a:cubicBezTo>
                        <a:pt x="41" y="211"/>
                        <a:pt x="41" y="211"/>
                        <a:pt x="42" y="212"/>
                      </a:cubicBezTo>
                      <a:cubicBezTo>
                        <a:pt x="45" y="212"/>
                        <a:pt x="47" y="213"/>
                        <a:pt x="50" y="213"/>
                      </a:cubicBezTo>
                      <a:cubicBezTo>
                        <a:pt x="52" y="214"/>
                        <a:pt x="56" y="215"/>
                        <a:pt x="60" y="216"/>
                      </a:cubicBezTo>
                      <a:cubicBezTo>
                        <a:pt x="61" y="216"/>
                        <a:pt x="62" y="217"/>
                        <a:pt x="63" y="217"/>
                      </a:cubicBezTo>
                      <a:cubicBezTo>
                        <a:pt x="65" y="218"/>
                        <a:pt x="68" y="218"/>
                        <a:pt x="71" y="219"/>
                      </a:cubicBezTo>
                      <a:cubicBezTo>
                        <a:pt x="74" y="219"/>
                        <a:pt x="77" y="220"/>
                        <a:pt x="79" y="221"/>
                      </a:cubicBezTo>
                      <a:cubicBezTo>
                        <a:pt x="81" y="221"/>
                        <a:pt x="81" y="221"/>
                        <a:pt x="83" y="221"/>
                      </a:cubicBezTo>
                      <a:cubicBezTo>
                        <a:pt x="86" y="222"/>
                        <a:pt x="89" y="223"/>
                        <a:pt x="93" y="223"/>
                      </a:cubicBezTo>
                      <a:cubicBezTo>
                        <a:pt x="96" y="223"/>
                        <a:pt x="97" y="224"/>
                        <a:pt x="100" y="224"/>
                      </a:cubicBezTo>
                      <a:lnTo>
                        <a:pt x="101" y="224"/>
                      </a:lnTo>
                      <a:cubicBezTo>
                        <a:pt x="107" y="225"/>
                        <a:pt x="114" y="226"/>
                        <a:pt x="120" y="227"/>
                      </a:cubicBezTo>
                      <a:cubicBezTo>
                        <a:pt x="120" y="227"/>
                        <a:pt x="121" y="227"/>
                        <a:pt x="122" y="227"/>
                      </a:cubicBezTo>
                      <a:cubicBezTo>
                        <a:pt x="128" y="227"/>
                        <a:pt x="133" y="227"/>
                        <a:pt x="139" y="228"/>
                      </a:cubicBezTo>
                      <a:cubicBezTo>
                        <a:pt x="139" y="228"/>
                        <a:pt x="140" y="228"/>
                        <a:pt x="141" y="228"/>
                      </a:cubicBezTo>
                      <a:cubicBezTo>
                        <a:pt x="143" y="228"/>
                        <a:pt x="145" y="228"/>
                        <a:pt x="148" y="228"/>
                      </a:cubicBezTo>
                      <a:cubicBezTo>
                        <a:pt x="152" y="229"/>
                        <a:pt x="155" y="229"/>
                        <a:pt x="158" y="229"/>
                      </a:cubicBezTo>
                      <a:cubicBezTo>
                        <a:pt x="160" y="229"/>
                        <a:pt x="163" y="229"/>
                        <a:pt x="165" y="229"/>
                      </a:cubicBezTo>
                      <a:cubicBezTo>
                        <a:pt x="169" y="229"/>
                        <a:pt x="174" y="229"/>
                        <a:pt x="180" y="229"/>
                      </a:cubicBezTo>
                      <a:cubicBezTo>
                        <a:pt x="180" y="229"/>
                        <a:pt x="182" y="228"/>
                        <a:pt x="183" y="228"/>
                      </a:cubicBezTo>
                      <a:cubicBezTo>
                        <a:pt x="187" y="228"/>
                        <a:pt x="191" y="228"/>
                        <a:pt x="195" y="227"/>
                      </a:cubicBezTo>
                      <a:cubicBezTo>
                        <a:pt x="198" y="227"/>
                        <a:pt x="200" y="227"/>
                        <a:pt x="202" y="227"/>
                      </a:cubicBezTo>
                      <a:cubicBezTo>
                        <a:pt x="204" y="227"/>
                        <a:pt x="204" y="227"/>
                        <a:pt x="205" y="227"/>
                      </a:cubicBezTo>
                      <a:cubicBezTo>
                        <a:pt x="213" y="226"/>
                        <a:pt x="221" y="225"/>
                        <a:pt x="229" y="224"/>
                      </a:cubicBezTo>
                      <a:lnTo>
                        <a:pt x="230" y="224"/>
                      </a:lnTo>
                      <a:cubicBezTo>
                        <a:pt x="237" y="223"/>
                        <a:pt x="245" y="222"/>
                        <a:pt x="252" y="220"/>
                      </a:cubicBezTo>
                      <a:cubicBezTo>
                        <a:pt x="252" y="220"/>
                        <a:pt x="253" y="220"/>
                        <a:pt x="254" y="219"/>
                      </a:cubicBezTo>
                      <a:cubicBezTo>
                        <a:pt x="260" y="218"/>
                        <a:pt x="267" y="217"/>
                        <a:pt x="273" y="215"/>
                      </a:cubicBezTo>
                      <a:cubicBezTo>
                        <a:pt x="274" y="215"/>
                        <a:pt x="275" y="214"/>
                        <a:pt x="276" y="214"/>
                      </a:cubicBezTo>
                      <a:cubicBezTo>
                        <a:pt x="282" y="213"/>
                        <a:pt x="288" y="211"/>
                        <a:pt x="293" y="209"/>
                      </a:cubicBezTo>
                      <a:cubicBezTo>
                        <a:pt x="296" y="208"/>
                        <a:pt x="298" y="207"/>
                        <a:pt x="300" y="207"/>
                      </a:cubicBezTo>
                      <a:cubicBezTo>
                        <a:pt x="304" y="205"/>
                        <a:pt x="309" y="204"/>
                        <a:pt x="314" y="202"/>
                      </a:cubicBezTo>
                      <a:cubicBezTo>
                        <a:pt x="314" y="201"/>
                        <a:pt x="315" y="201"/>
                        <a:pt x="315" y="200"/>
                      </a:cubicBezTo>
                      <a:cubicBezTo>
                        <a:pt x="320" y="199"/>
                        <a:pt x="324" y="197"/>
                        <a:pt x="328" y="195"/>
                      </a:cubicBezTo>
                      <a:lnTo>
                        <a:pt x="328" y="0"/>
                      </a:lnTo>
                      <a:cubicBezTo>
                        <a:pt x="323" y="3"/>
                        <a:pt x="319" y="5"/>
                        <a:pt x="314" y="7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33" name="Freeform 441">
                  <a:extLst>
                    <a:ext uri="{FF2B5EF4-FFF2-40B4-BE49-F238E27FC236}">
                      <a16:creationId xmlns:a16="http://schemas.microsoft.com/office/drawing/2014/main" id="{E63018ED-2770-6795-50E4-BF9A3707AE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9891" y="3702224"/>
                  <a:ext cx="1043658" cy="247184"/>
                </a:xfrm>
                <a:custGeom>
                  <a:avLst/>
                  <a:gdLst>
                    <a:gd name="T0" fmla="*/ 839 w 840"/>
                    <a:gd name="T1" fmla="*/ 99 h 200"/>
                    <a:gd name="T2" fmla="*/ 420 w 840"/>
                    <a:gd name="T3" fmla="*/ 199 h 200"/>
                    <a:gd name="T4" fmla="*/ 0 w 840"/>
                    <a:gd name="T5" fmla="*/ 99 h 200"/>
                    <a:gd name="T6" fmla="*/ 420 w 840"/>
                    <a:gd name="T7" fmla="*/ 0 h 200"/>
                    <a:gd name="T8" fmla="*/ 839 w 840"/>
                    <a:gd name="T9" fmla="*/ 9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0" h="200">
                      <a:moveTo>
                        <a:pt x="839" y="99"/>
                      </a:moveTo>
                      <a:cubicBezTo>
                        <a:pt x="839" y="154"/>
                        <a:pt x="651" y="199"/>
                        <a:pt x="420" y="199"/>
                      </a:cubicBezTo>
                      <a:cubicBezTo>
                        <a:pt x="188" y="199"/>
                        <a:pt x="0" y="154"/>
                        <a:pt x="0" y="99"/>
                      </a:cubicBezTo>
                      <a:cubicBezTo>
                        <a:pt x="0" y="45"/>
                        <a:pt x="188" y="0"/>
                        <a:pt x="420" y="0"/>
                      </a:cubicBezTo>
                      <a:cubicBezTo>
                        <a:pt x="651" y="0"/>
                        <a:pt x="839" y="45"/>
                        <a:pt x="839" y="99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34" name="Freeform 442">
                  <a:extLst>
                    <a:ext uri="{FF2B5EF4-FFF2-40B4-BE49-F238E27FC236}">
                      <a16:creationId xmlns:a16="http://schemas.microsoft.com/office/drawing/2014/main" id="{9D4CA810-F598-0D6E-EA4A-8A213011E0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2145" y="1268856"/>
                  <a:ext cx="2219146" cy="2559708"/>
                </a:xfrm>
                <a:custGeom>
                  <a:avLst/>
                  <a:gdLst>
                    <a:gd name="T0" fmla="*/ 1779 w 1780"/>
                    <a:gd name="T1" fmla="*/ 890 h 2054"/>
                    <a:gd name="T2" fmla="*/ 890 w 1780"/>
                    <a:gd name="T3" fmla="*/ 0 h 2054"/>
                    <a:gd name="T4" fmla="*/ 0 w 1780"/>
                    <a:gd name="T5" fmla="*/ 890 h 2054"/>
                    <a:gd name="T6" fmla="*/ 722 w 1780"/>
                    <a:gd name="T7" fmla="*/ 1763 h 2054"/>
                    <a:gd name="T8" fmla="*/ 890 w 1780"/>
                    <a:gd name="T9" fmla="*/ 2053 h 2054"/>
                    <a:gd name="T10" fmla="*/ 1057 w 1780"/>
                    <a:gd name="T11" fmla="*/ 1763 h 2054"/>
                    <a:gd name="T12" fmla="*/ 1779 w 1780"/>
                    <a:gd name="T13" fmla="*/ 890 h 20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80" h="2054">
                      <a:moveTo>
                        <a:pt x="1779" y="890"/>
                      </a:moveTo>
                      <a:cubicBezTo>
                        <a:pt x="1779" y="398"/>
                        <a:pt x="1380" y="0"/>
                        <a:pt x="890" y="0"/>
                      </a:cubicBezTo>
                      <a:cubicBezTo>
                        <a:pt x="398" y="0"/>
                        <a:pt x="0" y="398"/>
                        <a:pt x="0" y="890"/>
                      </a:cubicBezTo>
                      <a:cubicBezTo>
                        <a:pt x="0" y="1324"/>
                        <a:pt x="311" y="1685"/>
                        <a:pt x="722" y="1763"/>
                      </a:cubicBezTo>
                      <a:lnTo>
                        <a:pt x="890" y="2053"/>
                      </a:lnTo>
                      <a:lnTo>
                        <a:pt x="1057" y="1763"/>
                      </a:lnTo>
                      <a:cubicBezTo>
                        <a:pt x="1468" y="1685"/>
                        <a:pt x="1779" y="1324"/>
                        <a:pt x="1779" y="890"/>
                      </a:cubicBez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</p:grpSp>
        </p:grpSp>
        <p:pic>
          <p:nvPicPr>
            <p:cNvPr id="293" name="Graphic 292" descr="Document with solid fill">
              <a:extLst>
                <a:ext uri="{FF2B5EF4-FFF2-40B4-BE49-F238E27FC236}">
                  <a16:creationId xmlns:a16="http://schemas.microsoft.com/office/drawing/2014/main" id="{EBABDC38-BE89-924D-01AD-4F575F86AE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8646708" y="1772833"/>
              <a:ext cx="495300" cy="495300"/>
            </a:xfrm>
            <a:prstGeom prst="rect">
              <a:avLst/>
            </a:prstGeom>
          </p:spPr>
        </p:pic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75AD0ABC-0135-B696-2F33-7CCE20FBDF99}"/>
              </a:ext>
            </a:extLst>
          </p:cNvPr>
          <p:cNvGrpSpPr/>
          <p:nvPr/>
        </p:nvGrpSpPr>
        <p:grpSpPr>
          <a:xfrm>
            <a:off x="9826946" y="2937093"/>
            <a:ext cx="1629246" cy="1541019"/>
            <a:chOff x="9826946" y="2937093"/>
            <a:chExt cx="1629246" cy="1541019"/>
          </a:xfrm>
        </p:grpSpPr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C8E12287-15D8-F811-ADD9-462EB2937FB2}"/>
                </a:ext>
              </a:extLst>
            </p:cNvPr>
            <p:cNvGrpSpPr/>
            <p:nvPr/>
          </p:nvGrpSpPr>
          <p:grpSpPr>
            <a:xfrm>
              <a:off x="9826946" y="2937093"/>
              <a:ext cx="1629246" cy="1541019"/>
              <a:chOff x="2771304" y="1268856"/>
              <a:chExt cx="4020829" cy="3790126"/>
            </a:xfrm>
          </p:grpSpPr>
          <p:sp>
            <p:nvSpPr>
              <p:cNvPr id="237" name="Freeform 439">
                <a:extLst>
                  <a:ext uri="{FF2B5EF4-FFF2-40B4-BE49-F238E27FC236}">
                    <a16:creationId xmlns:a16="http://schemas.microsoft.com/office/drawing/2014/main" id="{83B2518A-E9C1-0D84-7947-E3DB19817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304" y="2839835"/>
                <a:ext cx="4020829" cy="1982948"/>
              </a:xfrm>
              <a:custGeom>
                <a:avLst/>
                <a:gdLst>
                  <a:gd name="T0" fmla="*/ 1614 w 3228"/>
                  <a:gd name="T1" fmla="*/ 0 h 1592"/>
                  <a:gd name="T2" fmla="*/ 1777 w 3228"/>
                  <a:gd name="T3" fmla="*/ 34 h 1592"/>
                  <a:gd name="T4" fmla="*/ 3136 w 3228"/>
                  <a:gd name="T5" fmla="*/ 713 h 1592"/>
                  <a:gd name="T6" fmla="*/ 3136 w 3228"/>
                  <a:gd name="T7" fmla="*/ 877 h 1592"/>
                  <a:gd name="T8" fmla="*/ 1777 w 3228"/>
                  <a:gd name="T9" fmla="*/ 1556 h 1592"/>
                  <a:gd name="T10" fmla="*/ 1614 w 3228"/>
                  <a:gd name="T11" fmla="*/ 1591 h 1592"/>
                  <a:gd name="T12" fmla="*/ 1449 w 3228"/>
                  <a:gd name="T13" fmla="*/ 1556 h 1592"/>
                  <a:gd name="T14" fmla="*/ 91 w 3228"/>
                  <a:gd name="T15" fmla="*/ 877 h 1592"/>
                  <a:gd name="T16" fmla="*/ 91 w 3228"/>
                  <a:gd name="T17" fmla="*/ 713 h 1592"/>
                  <a:gd name="T18" fmla="*/ 1449 w 3228"/>
                  <a:gd name="T19" fmla="*/ 34 h 1592"/>
                  <a:gd name="T20" fmla="*/ 1614 w 3228"/>
                  <a:gd name="T21" fmla="*/ 0 h 1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28" h="1592">
                    <a:moveTo>
                      <a:pt x="1614" y="0"/>
                    </a:moveTo>
                    <a:cubicBezTo>
                      <a:pt x="1673" y="0"/>
                      <a:pt x="1732" y="12"/>
                      <a:pt x="1777" y="34"/>
                    </a:cubicBezTo>
                    <a:lnTo>
                      <a:pt x="3136" y="713"/>
                    </a:lnTo>
                    <a:cubicBezTo>
                      <a:pt x="3227" y="758"/>
                      <a:pt x="3227" y="832"/>
                      <a:pt x="3136" y="877"/>
                    </a:cubicBezTo>
                    <a:lnTo>
                      <a:pt x="1777" y="1556"/>
                    </a:lnTo>
                    <a:cubicBezTo>
                      <a:pt x="1732" y="1579"/>
                      <a:pt x="1673" y="1591"/>
                      <a:pt x="1614" y="1591"/>
                    </a:cubicBezTo>
                    <a:cubicBezTo>
                      <a:pt x="1554" y="1591"/>
                      <a:pt x="1495" y="1579"/>
                      <a:pt x="1449" y="1556"/>
                    </a:cubicBezTo>
                    <a:lnTo>
                      <a:pt x="91" y="877"/>
                    </a:lnTo>
                    <a:cubicBezTo>
                      <a:pt x="0" y="832"/>
                      <a:pt x="0" y="758"/>
                      <a:pt x="91" y="713"/>
                    </a:cubicBezTo>
                    <a:lnTo>
                      <a:pt x="1449" y="34"/>
                    </a:lnTo>
                    <a:cubicBezTo>
                      <a:pt x="1495" y="12"/>
                      <a:pt x="1554" y="0"/>
                      <a:pt x="1614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599256E5-700A-3D81-A086-BDECA4B63391}"/>
                  </a:ext>
                </a:extLst>
              </p:cNvPr>
              <p:cNvGrpSpPr/>
              <p:nvPr/>
            </p:nvGrpSpPr>
            <p:grpSpPr>
              <a:xfrm>
                <a:off x="2798770" y="1268856"/>
                <a:ext cx="3965900" cy="3790126"/>
                <a:chOff x="2798770" y="1268856"/>
                <a:chExt cx="3965900" cy="3790126"/>
              </a:xfrm>
            </p:grpSpPr>
            <p:sp>
              <p:nvSpPr>
                <p:cNvPr id="239" name="Freeform 434">
                  <a:extLst>
                    <a:ext uri="{FF2B5EF4-FFF2-40B4-BE49-F238E27FC236}">
                      <a16:creationId xmlns:a16="http://schemas.microsoft.com/office/drawing/2014/main" id="{B38AE36E-17CD-8D0A-80AD-D482AAA1F1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76783" y="3828564"/>
                  <a:ext cx="87887" cy="346053"/>
                </a:xfrm>
                <a:custGeom>
                  <a:avLst/>
                  <a:gdLst>
                    <a:gd name="T0" fmla="*/ 67 w 69"/>
                    <a:gd name="T1" fmla="*/ 10 h 278"/>
                    <a:gd name="T2" fmla="*/ 67 w 69"/>
                    <a:gd name="T3" fmla="*/ 12 h 278"/>
                    <a:gd name="T4" fmla="*/ 64 w 69"/>
                    <a:gd name="T5" fmla="*/ 22 h 278"/>
                    <a:gd name="T6" fmla="*/ 62 w 69"/>
                    <a:gd name="T7" fmla="*/ 25 h 278"/>
                    <a:gd name="T8" fmla="*/ 59 w 69"/>
                    <a:gd name="T9" fmla="*/ 32 h 278"/>
                    <a:gd name="T10" fmla="*/ 57 w 69"/>
                    <a:gd name="T11" fmla="*/ 36 h 278"/>
                    <a:gd name="T12" fmla="*/ 52 w 69"/>
                    <a:gd name="T13" fmla="*/ 42 h 278"/>
                    <a:gd name="T14" fmla="*/ 49 w 69"/>
                    <a:gd name="T15" fmla="*/ 47 h 278"/>
                    <a:gd name="T16" fmla="*/ 44 w 69"/>
                    <a:gd name="T17" fmla="*/ 52 h 278"/>
                    <a:gd name="T18" fmla="*/ 38 w 69"/>
                    <a:gd name="T19" fmla="*/ 57 h 278"/>
                    <a:gd name="T20" fmla="*/ 31 w 69"/>
                    <a:gd name="T21" fmla="*/ 63 h 278"/>
                    <a:gd name="T22" fmla="*/ 29 w 69"/>
                    <a:gd name="T23" fmla="*/ 65 h 278"/>
                    <a:gd name="T24" fmla="*/ 17 w 69"/>
                    <a:gd name="T25" fmla="*/ 73 h 278"/>
                    <a:gd name="T26" fmla="*/ 14 w 69"/>
                    <a:gd name="T27" fmla="*/ 75 h 278"/>
                    <a:gd name="T28" fmla="*/ 0 w 69"/>
                    <a:gd name="T29" fmla="*/ 82 h 278"/>
                    <a:gd name="T30" fmla="*/ 0 w 69"/>
                    <a:gd name="T31" fmla="*/ 277 h 278"/>
                    <a:gd name="T32" fmla="*/ 14 w 69"/>
                    <a:gd name="T33" fmla="*/ 268 h 278"/>
                    <a:gd name="T34" fmla="*/ 17 w 69"/>
                    <a:gd name="T35" fmla="*/ 267 h 278"/>
                    <a:gd name="T36" fmla="*/ 19 w 69"/>
                    <a:gd name="T37" fmla="*/ 266 h 278"/>
                    <a:gd name="T38" fmla="*/ 29 w 69"/>
                    <a:gd name="T39" fmla="*/ 259 h 278"/>
                    <a:gd name="T40" fmla="*/ 31 w 69"/>
                    <a:gd name="T41" fmla="*/ 258 h 278"/>
                    <a:gd name="T42" fmla="*/ 35 w 69"/>
                    <a:gd name="T43" fmla="*/ 254 h 278"/>
                    <a:gd name="T44" fmla="*/ 38 w 69"/>
                    <a:gd name="T45" fmla="*/ 251 h 278"/>
                    <a:gd name="T46" fmla="*/ 44 w 69"/>
                    <a:gd name="T47" fmla="*/ 246 h 278"/>
                    <a:gd name="T48" fmla="*/ 46 w 69"/>
                    <a:gd name="T49" fmla="*/ 243 h 278"/>
                    <a:gd name="T50" fmla="*/ 49 w 69"/>
                    <a:gd name="T51" fmla="*/ 240 h 278"/>
                    <a:gd name="T52" fmla="*/ 52 w 69"/>
                    <a:gd name="T53" fmla="*/ 236 h 278"/>
                    <a:gd name="T54" fmla="*/ 54 w 69"/>
                    <a:gd name="T55" fmla="*/ 234 h 278"/>
                    <a:gd name="T56" fmla="*/ 57 w 69"/>
                    <a:gd name="T57" fmla="*/ 230 h 278"/>
                    <a:gd name="T58" fmla="*/ 59 w 69"/>
                    <a:gd name="T59" fmla="*/ 226 h 278"/>
                    <a:gd name="T60" fmla="*/ 60 w 69"/>
                    <a:gd name="T61" fmla="*/ 225 h 278"/>
                    <a:gd name="T62" fmla="*/ 62 w 69"/>
                    <a:gd name="T63" fmla="*/ 219 h 278"/>
                    <a:gd name="T64" fmla="*/ 64 w 69"/>
                    <a:gd name="T65" fmla="*/ 216 h 278"/>
                    <a:gd name="T66" fmla="*/ 64 w 69"/>
                    <a:gd name="T67" fmla="*/ 215 h 278"/>
                    <a:gd name="T68" fmla="*/ 67 w 69"/>
                    <a:gd name="T69" fmla="*/ 206 h 278"/>
                    <a:gd name="T70" fmla="*/ 67 w 69"/>
                    <a:gd name="T71" fmla="*/ 204 h 278"/>
                    <a:gd name="T72" fmla="*/ 68 w 69"/>
                    <a:gd name="T73" fmla="*/ 196 h 278"/>
                    <a:gd name="T74" fmla="*/ 68 w 69"/>
                    <a:gd name="T75" fmla="*/ 195 h 278"/>
                    <a:gd name="T76" fmla="*/ 68 w 69"/>
                    <a:gd name="T77" fmla="*/ 0 h 278"/>
                    <a:gd name="T78" fmla="*/ 67 w 69"/>
                    <a:gd name="T79" fmla="*/ 1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69" h="278">
                      <a:moveTo>
                        <a:pt x="67" y="10"/>
                      </a:moveTo>
                      <a:cubicBezTo>
                        <a:pt x="67" y="10"/>
                        <a:pt x="67" y="11"/>
                        <a:pt x="67" y="12"/>
                      </a:cubicBezTo>
                      <a:cubicBezTo>
                        <a:pt x="66" y="15"/>
                        <a:pt x="65" y="19"/>
                        <a:pt x="64" y="22"/>
                      </a:cubicBezTo>
                      <a:cubicBezTo>
                        <a:pt x="63" y="23"/>
                        <a:pt x="63" y="24"/>
                        <a:pt x="62" y="25"/>
                      </a:cubicBezTo>
                      <a:cubicBezTo>
                        <a:pt x="62" y="28"/>
                        <a:pt x="60" y="30"/>
                        <a:pt x="59" y="32"/>
                      </a:cubicBezTo>
                      <a:cubicBezTo>
                        <a:pt x="58" y="33"/>
                        <a:pt x="57" y="34"/>
                        <a:pt x="57" y="36"/>
                      </a:cubicBezTo>
                      <a:cubicBezTo>
                        <a:pt x="55" y="38"/>
                        <a:pt x="53" y="40"/>
                        <a:pt x="52" y="42"/>
                      </a:cubicBezTo>
                      <a:cubicBezTo>
                        <a:pt x="51" y="43"/>
                        <a:pt x="50" y="45"/>
                        <a:pt x="49" y="47"/>
                      </a:cubicBezTo>
                      <a:cubicBezTo>
                        <a:pt x="47" y="48"/>
                        <a:pt x="46" y="50"/>
                        <a:pt x="44" y="52"/>
                      </a:cubicBezTo>
                      <a:cubicBezTo>
                        <a:pt x="42" y="53"/>
                        <a:pt x="40" y="55"/>
                        <a:pt x="38" y="57"/>
                      </a:cubicBezTo>
                      <a:cubicBezTo>
                        <a:pt x="36" y="59"/>
                        <a:pt x="33" y="61"/>
                        <a:pt x="31" y="63"/>
                      </a:cubicBezTo>
                      <a:cubicBezTo>
                        <a:pt x="30" y="64"/>
                        <a:pt x="30" y="64"/>
                        <a:pt x="29" y="65"/>
                      </a:cubicBezTo>
                      <a:cubicBezTo>
                        <a:pt x="25" y="67"/>
                        <a:pt x="21" y="70"/>
                        <a:pt x="17" y="73"/>
                      </a:cubicBezTo>
                      <a:cubicBezTo>
                        <a:pt x="16" y="73"/>
                        <a:pt x="15" y="74"/>
                        <a:pt x="14" y="75"/>
                      </a:cubicBezTo>
                      <a:cubicBezTo>
                        <a:pt x="10" y="77"/>
                        <a:pt x="5" y="80"/>
                        <a:pt x="0" y="82"/>
                      </a:cubicBezTo>
                      <a:lnTo>
                        <a:pt x="0" y="277"/>
                      </a:lnTo>
                      <a:cubicBezTo>
                        <a:pt x="5" y="274"/>
                        <a:pt x="10" y="272"/>
                        <a:pt x="14" y="268"/>
                      </a:cubicBezTo>
                      <a:cubicBezTo>
                        <a:pt x="15" y="268"/>
                        <a:pt x="16" y="267"/>
                        <a:pt x="17" y="267"/>
                      </a:cubicBezTo>
                      <a:lnTo>
                        <a:pt x="19" y="266"/>
                      </a:lnTo>
                      <a:cubicBezTo>
                        <a:pt x="23" y="263"/>
                        <a:pt x="26" y="261"/>
                        <a:pt x="29" y="259"/>
                      </a:cubicBezTo>
                      <a:cubicBezTo>
                        <a:pt x="30" y="258"/>
                        <a:pt x="30" y="258"/>
                        <a:pt x="31" y="258"/>
                      </a:cubicBezTo>
                      <a:cubicBezTo>
                        <a:pt x="32" y="256"/>
                        <a:pt x="34" y="255"/>
                        <a:pt x="35" y="254"/>
                      </a:cubicBezTo>
                      <a:cubicBezTo>
                        <a:pt x="36" y="253"/>
                        <a:pt x="37" y="252"/>
                        <a:pt x="38" y="251"/>
                      </a:cubicBezTo>
                      <a:cubicBezTo>
                        <a:pt x="40" y="250"/>
                        <a:pt x="42" y="248"/>
                        <a:pt x="44" y="246"/>
                      </a:cubicBezTo>
                      <a:cubicBezTo>
                        <a:pt x="44" y="245"/>
                        <a:pt x="46" y="245"/>
                        <a:pt x="46" y="243"/>
                      </a:cubicBezTo>
                      <a:cubicBezTo>
                        <a:pt x="47" y="243"/>
                        <a:pt x="47" y="242"/>
                        <a:pt x="49" y="240"/>
                      </a:cubicBezTo>
                      <a:cubicBezTo>
                        <a:pt x="50" y="239"/>
                        <a:pt x="51" y="238"/>
                        <a:pt x="52" y="236"/>
                      </a:cubicBezTo>
                      <a:cubicBezTo>
                        <a:pt x="53" y="236"/>
                        <a:pt x="53" y="235"/>
                        <a:pt x="54" y="234"/>
                      </a:cubicBezTo>
                      <a:cubicBezTo>
                        <a:pt x="55" y="232"/>
                        <a:pt x="55" y="231"/>
                        <a:pt x="57" y="230"/>
                      </a:cubicBezTo>
                      <a:cubicBezTo>
                        <a:pt x="57" y="229"/>
                        <a:pt x="58" y="227"/>
                        <a:pt x="59" y="226"/>
                      </a:cubicBezTo>
                      <a:lnTo>
                        <a:pt x="60" y="225"/>
                      </a:lnTo>
                      <a:cubicBezTo>
                        <a:pt x="61" y="223"/>
                        <a:pt x="62" y="221"/>
                        <a:pt x="62" y="219"/>
                      </a:cubicBezTo>
                      <a:cubicBezTo>
                        <a:pt x="63" y="219"/>
                        <a:pt x="63" y="217"/>
                        <a:pt x="64" y="216"/>
                      </a:cubicBezTo>
                      <a:lnTo>
                        <a:pt x="64" y="215"/>
                      </a:lnTo>
                      <a:cubicBezTo>
                        <a:pt x="65" y="212"/>
                        <a:pt x="66" y="209"/>
                        <a:pt x="67" y="206"/>
                      </a:cubicBezTo>
                      <a:cubicBezTo>
                        <a:pt x="67" y="206"/>
                        <a:pt x="67" y="205"/>
                        <a:pt x="67" y="204"/>
                      </a:cubicBezTo>
                      <a:cubicBezTo>
                        <a:pt x="68" y="202"/>
                        <a:pt x="68" y="199"/>
                        <a:pt x="68" y="196"/>
                      </a:cubicBezTo>
                      <a:cubicBezTo>
                        <a:pt x="68" y="195"/>
                        <a:pt x="68" y="195"/>
                        <a:pt x="68" y="195"/>
                      </a:cubicBezTo>
                      <a:lnTo>
                        <a:pt x="68" y="0"/>
                      </a:lnTo>
                      <a:cubicBezTo>
                        <a:pt x="68" y="4"/>
                        <a:pt x="68" y="7"/>
                        <a:pt x="67" y="10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0" name="Freeform 435">
                  <a:extLst>
                    <a:ext uri="{FF2B5EF4-FFF2-40B4-BE49-F238E27FC236}">
                      <a16:creationId xmlns:a16="http://schemas.microsoft.com/office/drawing/2014/main" id="{2685EC89-385C-5AF3-8412-A550DD7BBE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68 w 69"/>
                    <a:gd name="T1" fmla="*/ 82 h 278"/>
                    <a:gd name="T2" fmla="*/ 68 w 69"/>
                    <a:gd name="T3" fmla="*/ 277 h 278"/>
                    <a:gd name="T4" fmla="*/ 0 w 69"/>
                    <a:gd name="T5" fmla="*/ 195 h 278"/>
                    <a:gd name="T6" fmla="*/ 0 w 69"/>
                    <a:gd name="T7" fmla="*/ 0 h 278"/>
                    <a:gd name="T8" fmla="*/ 68 w 69"/>
                    <a:gd name="T9" fmla="*/ 82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68" y="82"/>
                      </a:move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1" name="Freeform 436">
                  <a:extLst>
                    <a:ext uri="{FF2B5EF4-FFF2-40B4-BE49-F238E27FC236}">
                      <a16:creationId xmlns:a16="http://schemas.microsoft.com/office/drawing/2014/main" id="{E1A1766C-E631-79CF-1591-E2B447DFDA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0 w 69"/>
                    <a:gd name="T1" fmla="*/ 195 h 278"/>
                    <a:gd name="T2" fmla="*/ 0 w 69"/>
                    <a:gd name="T3" fmla="*/ 0 h 278"/>
                    <a:gd name="T4" fmla="*/ 68 w 69"/>
                    <a:gd name="T5" fmla="*/ 82 h 278"/>
                    <a:gd name="T6" fmla="*/ 68 w 69"/>
                    <a:gd name="T7" fmla="*/ 277 h 278"/>
                    <a:gd name="T8" fmla="*/ 0 w 69"/>
                    <a:gd name="T9" fmla="*/ 195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0" y="195"/>
                      </a:move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2" name="Freeform 437">
                  <a:extLst>
                    <a:ext uri="{FF2B5EF4-FFF2-40B4-BE49-F238E27FC236}">
                      <a16:creationId xmlns:a16="http://schemas.microsoft.com/office/drawing/2014/main" id="{EC7DCFB6-B2E6-71BD-D678-BD56039834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84959" y="3927437"/>
                  <a:ext cx="1691824" cy="1087601"/>
                </a:xfrm>
                <a:custGeom>
                  <a:avLst/>
                  <a:gdLst>
                    <a:gd name="T0" fmla="*/ 1359 w 1360"/>
                    <a:gd name="T1" fmla="*/ 0 h 875"/>
                    <a:gd name="T2" fmla="*/ 1359 w 1360"/>
                    <a:gd name="T3" fmla="*/ 195 h 875"/>
                    <a:gd name="T4" fmla="*/ 0 w 1360"/>
                    <a:gd name="T5" fmla="*/ 874 h 875"/>
                    <a:gd name="T6" fmla="*/ 0 w 1360"/>
                    <a:gd name="T7" fmla="*/ 679 h 875"/>
                    <a:gd name="T8" fmla="*/ 1359 w 1360"/>
                    <a:gd name="T9" fmla="*/ 0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60" h="875">
                      <a:moveTo>
                        <a:pt x="1359" y="0"/>
                      </a:moveTo>
                      <a:lnTo>
                        <a:pt x="1359" y="195"/>
                      </a:lnTo>
                      <a:lnTo>
                        <a:pt x="0" y="874"/>
                      </a:lnTo>
                      <a:lnTo>
                        <a:pt x="0" y="679"/>
                      </a:lnTo>
                      <a:lnTo>
                        <a:pt x="1359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3" name="Freeform 438">
                  <a:extLst>
                    <a:ext uri="{FF2B5EF4-FFF2-40B4-BE49-F238E27FC236}">
                      <a16:creationId xmlns:a16="http://schemas.microsoft.com/office/drawing/2014/main" id="{BB132466-0D3A-0E02-1DC6-9165D12D5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6657" y="3927437"/>
                  <a:ext cx="1691824" cy="1087601"/>
                </a:xfrm>
                <a:custGeom>
                  <a:avLst/>
                  <a:gdLst>
                    <a:gd name="T0" fmla="*/ 1358 w 1359"/>
                    <a:gd name="T1" fmla="*/ 679 h 875"/>
                    <a:gd name="T2" fmla="*/ 1358 w 1359"/>
                    <a:gd name="T3" fmla="*/ 874 h 875"/>
                    <a:gd name="T4" fmla="*/ 0 w 1359"/>
                    <a:gd name="T5" fmla="*/ 195 h 875"/>
                    <a:gd name="T6" fmla="*/ 0 w 1359"/>
                    <a:gd name="T7" fmla="*/ 0 h 875"/>
                    <a:gd name="T8" fmla="*/ 1358 w 1359"/>
                    <a:gd name="T9" fmla="*/ 679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59" h="875">
                      <a:moveTo>
                        <a:pt x="1358" y="679"/>
                      </a:moveTo>
                      <a:lnTo>
                        <a:pt x="1358" y="874"/>
                      </a:lnTo>
                      <a:lnTo>
                        <a:pt x="0" y="195"/>
                      </a:lnTo>
                      <a:lnTo>
                        <a:pt x="0" y="0"/>
                      </a:lnTo>
                      <a:lnTo>
                        <a:pt x="1358" y="67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4" name="Freeform 440">
                  <a:extLst>
                    <a:ext uri="{FF2B5EF4-FFF2-40B4-BE49-F238E27FC236}">
                      <a16:creationId xmlns:a16="http://schemas.microsoft.com/office/drawing/2014/main" id="{98D55963-6689-1CEE-E2F4-020ACFDEE2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8482" y="4773349"/>
                  <a:ext cx="411968" cy="285633"/>
                </a:xfrm>
                <a:custGeom>
                  <a:avLst/>
                  <a:gdLst>
                    <a:gd name="T0" fmla="*/ 300 w 329"/>
                    <a:gd name="T1" fmla="*/ 12 h 230"/>
                    <a:gd name="T2" fmla="*/ 276 w 329"/>
                    <a:gd name="T3" fmla="*/ 20 h 230"/>
                    <a:gd name="T4" fmla="*/ 254 w 329"/>
                    <a:gd name="T5" fmla="*/ 26 h 230"/>
                    <a:gd name="T6" fmla="*/ 230 w 329"/>
                    <a:gd name="T7" fmla="*/ 30 h 230"/>
                    <a:gd name="T8" fmla="*/ 205 w 329"/>
                    <a:gd name="T9" fmla="*/ 33 h 230"/>
                    <a:gd name="T10" fmla="*/ 183 w 329"/>
                    <a:gd name="T11" fmla="*/ 34 h 230"/>
                    <a:gd name="T12" fmla="*/ 148 w 329"/>
                    <a:gd name="T13" fmla="*/ 34 h 230"/>
                    <a:gd name="T14" fmla="*/ 122 w 329"/>
                    <a:gd name="T15" fmla="*/ 32 h 230"/>
                    <a:gd name="T16" fmla="*/ 100 w 329"/>
                    <a:gd name="T17" fmla="*/ 30 h 230"/>
                    <a:gd name="T18" fmla="*/ 79 w 329"/>
                    <a:gd name="T19" fmla="*/ 26 h 230"/>
                    <a:gd name="T20" fmla="*/ 60 w 329"/>
                    <a:gd name="T21" fmla="*/ 22 h 230"/>
                    <a:gd name="T22" fmla="*/ 40 w 329"/>
                    <a:gd name="T23" fmla="*/ 16 h 230"/>
                    <a:gd name="T24" fmla="*/ 18 w 329"/>
                    <a:gd name="T25" fmla="*/ 8 h 230"/>
                    <a:gd name="T26" fmla="*/ 0 w 329"/>
                    <a:gd name="T27" fmla="*/ 195 h 230"/>
                    <a:gd name="T28" fmla="*/ 20 w 329"/>
                    <a:gd name="T29" fmla="*/ 204 h 230"/>
                    <a:gd name="T30" fmla="*/ 42 w 329"/>
                    <a:gd name="T31" fmla="*/ 212 h 230"/>
                    <a:gd name="T32" fmla="*/ 60 w 329"/>
                    <a:gd name="T33" fmla="*/ 216 h 230"/>
                    <a:gd name="T34" fmla="*/ 71 w 329"/>
                    <a:gd name="T35" fmla="*/ 219 h 230"/>
                    <a:gd name="T36" fmla="*/ 83 w 329"/>
                    <a:gd name="T37" fmla="*/ 221 h 230"/>
                    <a:gd name="T38" fmla="*/ 100 w 329"/>
                    <a:gd name="T39" fmla="*/ 224 h 230"/>
                    <a:gd name="T40" fmla="*/ 120 w 329"/>
                    <a:gd name="T41" fmla="*/ 227 h 230"/>
                    <a:gd name="T42" fmla="*/ 139 w 329"/>
                    <a:gd name="T43" fmla="*/ 228 h 230"/>
                    <a:gd name="T44" fmla="*/ 148 w 329"/>
                    <a:gd name="T45" fmla="*/ 228 h 230"/>
                    <a:gd name="T46" fmla="*/ 165 w 329"/>
                    <a:gd name="T47" fmla="*/ 229 h 230"/>
                    <a:gd name="T48" fmla="*/ 183 w 329"/>
                    <a:gd name="T49" fmla="*/ 228 h 230"/>
                    <a:gd name="T50" fmla="*/ 202 w 329"/>
                    <a:gd name="T51" fmla="*/ 227 h 230"/>
                    <a:gd name="T52" fmla="*/ 229 w 329"/>
                    <a:gd name="T53" fmla="*/ 224 h 230"/>
                    <a:gd name="T54" fmla="*/ 252 w 329"/>
                    <a:gd name="T55" fmla="*/ 220 h 230"/>
                    <a:gd name="T56" fmla="*/ 273 w 329"/>
                    <a:gd name="T57" fmla="*/ 215 h 230"/>
                    <a:gd name="T58" fmla="*/ 293 w 329"/>
                    <a:gd name="T59" fmla="*/ 209 h 230"/>
                    <a:gd name="T60" fmla="*/ 314 w 329"/>
                    <a:gd name="T61" fmla="*/ 202 h 230"/>
                    <a:gd name="T62" fmla="*/ 328 w 329"/>
                    <a:gd name="T63" fmla="*/ 195 h 230"/>
                    <a:gd name="T64" fmla="*/ 314 w 329"/>
                    <a:gd name="T65" fmla="*/ 7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29" h="230">
                      <a:moveTo>
                        <a:pt x="314" y="7"/>
                      </a:moveTo>
                      <a:cubicBezTo>
                        <a:pt x="309" y="9"/>
                        <a:pt x="304" y="11"/>
                        <a:pt x="300" y="12"/>
                      </a:cubicBezTo>
                      <a:cubicBezTo>
                        <a:pt x="298" y="13"/>
                        <a:pt x="296" y="14"/>
                        <a:pt x="293" y="15"/>
                      </a:cubicBezTo>
                      <a:cubicBezTo>
                        <a:pt x="288" y="17"/>
                        <a:pt x="282" y="19"/>
                        <a:pt x="276" y="20"/>
                      </a:cubicBezTo>
                      <a:cubicBezTo>
                        <a:pt x="275" y="21"/>
                        <a:pt x="273" y="21"/>
                        <a:pt x="273" y="21"/>
                      </a:cubicBezTo>
                      <a:cubicBezTo>
                        <a:pt x="267" y="23"/>
                        <a:pt x="260" y="24"/>
                        <a:pt x="254" y="26"/>
                      </a:cubicBezTo>
                      <a:cubicBezTo>
                        <a:pt x="253" y="26"/>
                        <a:pt x="252" y="26"/>
                        <a:pt x="252" y="26"/>
                      </a:cubicBezTo>
                      <a:cubicBezTo>
                        <a:pt x="245" y="27"/>
                        <a:pt x="237" y="29"/>
                        <a:pt x="230" y="30"/>
                      </a:cubicBezTo>
                      <a:lnTo>
                        <a:pt x="229" y="30"/>
                      </a:lnTo>
                      <a:cubicBezTo>
                        <a:pt x="221" y="31"/>
                        <a:pt x="213" y="32"/>
                        <a:pt x="205" y="33"/>
                      </a:cubicBezTo>
                      <a:cubicBezTo>
                        <a:pt x="202" y="33"/>
                        <a:pt x="199" y="33"/>
                        <a:pt x="195" y="34"/>
                      </a:cubicBezTo>
                      <a:cubicBezTo>
                        <a:pt x="191" y="34"/>
                        <a:pt x="187" y="34"/>
                        <a:pt x="183" y="34"/>
                      </a:cubicBezTo>
                      <a:cubicBezTo>
                        <a:pt x="177" y="34"/>
                        <a:pt x="171" y="35"/>
                        <a:pt x="165" y="35"/>
                      </a:cubicBezTo>
                      <a:cubicBezTo>
                        <a:pt x="159" y="35"/>
                        <a:pt x="154" y="34"/>
                        <a:pt x="148" y="34"/>
                      </a:cubicBezTo>
                      <a:cubicBezTo>
                        <a:pt x="145" y="34"/>
                        <a:pt x="143" y="34"/>
                        <a:pt x="141" y="34"/>
                      </a:cubicBezTo>
                      <a:cubicBezTo>
                        <a:pt x="135" y="34"/>
                        <a:pt x="128" y="33"/>
                        <a:pt x="122" y="32"/>
                      </a:cubicBezTo>
                      <a:cubicBezTo>
                        <a:pt x="121" y="32"/>
                        <a:pt x="120" y="32"/>
                        <a:pt x="120" y="32"/>
                      </a:cubicBezTo>
                      <a:cubicBezTo>
                        <a:pt x="113" y="32"/>
                        <a:pt x="106" y="31"/>
                        <a:pt x="100" y="30"/>
                      </a:cubicBezTo>
                      <a:cubicBezTo>
                        <a:pt x="97" y="29"/>
                        <a:pt x="96" y="29"/>
                        <a:pt x="93" y="29"/>
                      </a:cubicBezTo>
                      <a:cubicBezTo>
                        <a:pt x="89" y="28"/>
                        <a:pt x="84" y="27"/>
                        <a:pt x="79" y="26"/>
                      </a:cubicBezTo>
                      <a:cubicBezTo>
                        <a:pt x="77" y="26"/>
                        <a:pt x="74" y="25"/>
                        <a:pt x="71" y="24"/>
                      </a:cubicBezTo>
                      <a:cubicBezTo>
                        <a:pt x="67" y="24"/>
                        <a:pt x="63" y="23"/>
                        <a:pt x="60" y="22"/>
                      </a:cubicBezTo>
                      <a:cubicBezTo>
                        <a:pt x="56" y="21"/>
                        <a:pt x="52" y="20"/>
                        <a:pt x="50" y="19"/>
                      </a:cubicBezTo>
                      <a:cubicBezTo>
                        <a:pt x="46" y="18"/>
                        <a:pt x="43" y="17"/>
                        <a:pt x="40" y="16"/>
                      </a:cubicBezTo>
                      <a:cubicBezTo>
                        <a:pt x="33" y="14"/>
                        <a:pt x="26" y="12"/>
                        <a:pt x="20" y="9"/>
                      </a:cubicBezTo>
                      <a:cubicBezTo>
                        <a:pt x="20" y="9"/>
                        <a:pt x="19" y="9"/>
                        <a:pt x="18" y="8"/>
                      </a:cubicBezTo>
                      <a:cubicBezTo>
                        <a:pt x="12" y="6"/>
                        <a:pt x="6" y="4"/>
                        <a:pt x="0" y="0"/>
                      </a:cubicBezTo>
                      <a:lnTo>
                        <a:pt x="0" y="195"/>
                      </a:lnTo>
                      <a:cubicBezTo>
                        <a:pt x="6" y="197"/>
                        <a:pt x="12" y="200"/>
                        <a:pt x="18" y="203"/>
                      </a:cubicBezTo>
                      <a:cubicBezTo>
                        <a:pt x="19" y="203"/>
                        <a:pt x="20" y="204"/>
                        <a:pt x="20" y="204"/>
                      </a:cubicBezTo>
                      <a:cubicBezTo>
                        <a:pt x="26" y="206"/>
                        <a:pt x="33" y="208"/>
                        <a:pt x="40" y="210"/>
                      </a:cubicBezTo>
                      <a:cubicBezTo>
                        <a:pt x="41" y="211"/>
                        <a:pt x="41" y="211"/>
                        <a:pt x="42" y="212"/>
                      </a:cubicBezTo>
                      <a:cubicBezTo>
                        <a:pt x="45" y="212"/>
                        <a:pt x="47" y="213"/>
                        <a:pt x="50" y="213"/>
                      </a:cubicBezTo>
                      <a:cubicBezTo>
                        <a:pt x="52" y="214"/>
                        <a:pt x="56" y="215"/>
                        <a:pt x="60" y="216"/>
                      </a:cubicBezTo>
                      <a:cubicBezTo>
                        <a:pt x="61" y="216"/>
                        <a:pt x="62" y="217"/>
                        <a:pt x="63" y="217"/>
                      </a:cubicBezTo>
                      <a:cubicBezTo>
                        <a:pt x="65" y="218"/>
                        <a:pt x="68" y="218"/>
                        <a:pt x="71" y="219"/>
                      </a:cubicBezTo>
                      <a:cubicBezTo>
                        <a:pt x="74" y="219"/>
                        <a:pt x="77" y="220"/>
                        <a:pt x="79" y="221"/>
                      </a:cubicBezTo>
                      <a:cubicBezTo>
                        <a:pt x="81" y="221"/>
                        <a:pt x="81" y="221"/>
                        <a:pt x="83" y="221"/>
                      </a:cubicBezTo>
                      <a:cubicBezTo>
                        <a:pt x="86" y="222"/>
                        <a:pt x="89" y="223"/>
                        <a:pt x="93" y="223"/>
                      </a:cubicBezTo>
                      <a:cubicBezTo>
                        <a:pt x="96" y="223"/>
                        <a:pt x="97" y="224"/>
                        <a:pt x="100" y="224"/>
                      </a:cubicBezTo>
                      <a:lnTo>
                        <a:pt x="101" y="224"/>
                      </a:lnTo>
                      <a:cubicBezTo>
                        <a:pt x="107" y="225"/>
                        <a:pt x="114" y="226"/>
                        <a:pt x="120" y="227"/>
                      </a:cubicBezTo>
                      <a:cubicBezTo>
                        <a:pt x="120" y="227"/>
                        <a:pt x="121" y="227"/>
                        <a:pt x="122" y="227"/>
                      </a:cubicBezTo>
                      <a:cubicBezTo>
                        <a:pt x="128" y="227"/>
                        <a:pt x="133" y="227"/>
                        <a:pt x="139" y="228"/>
                      </a:cubicBezTo>
                      <a:cubicBezTo>
                        <a:pt x="139" y="228"/>
                        <a:pt x="140" y="228"/>
                        <a:pt x="141" y="228"/>
                      </a:cubicBezTo>
                      <a:cubicBezTo>
                        <a:pt x="143" y="228"/>
                        <a:pt x="145" y="228"/>
                        <a:pt x="148" y="228"/>
                      </a:cubicBezTo>
                      <a:cubicBezTo>
                        <a:pt x="152" y="229"/>
                        <a:pt x="155" y="229"/>
                        <a:pt x="158" y="229"/>
                      </a:cubicBezTo>
                      <a:cubicBezTo>
                        <a:pt x="160" y="229"/>
                        <a:pt x="163" y="229"/>
                        <a:pt x="165" y="229"/>
                      </a:cubicBezTo>
                      <a:cubicBezTo>
                        <a:pt x="169" y="229"/>
                        <a:pt x="174" y="229"/>
                        <a:pt x="180" y="229"/>
                      </a:cubicBezTo>
                      <a:cubicBezTo>
                        <a:pt x="180" y="229"/>
                        <a:pt x="182" y="228"/>
                        <a:pt x="183" y="228"/>
                      </a:cubicBezTo>
                      <a:cubicBezTo>
                        <a:pt x="187" y="228"/>
                        <a:pt x="191" y="228"/>
                        <a:pt x="195" y="227"/>
                      </a:cubicBezTo>
                      <a:cubicBezTo>
                        <a:pt x="198" y="227"/>
                        <a:pt x="200" y="227"/>
                        <a:pt x="202" y="227"/>
                      </a:cubicBezTo>
                      <a:cubicBezTo>
                        <a:pt x="204" y="227"/>
                        <a:pt x="204" y="227"/>
                        <a:pt x="205" y="227"/>
                      </a:cubicBezTo>
                      <a:cubicBezTo>
                        <a:pt x="213" y="226"/>
                        <a:pt x="221" y="225"/>
                        <a:pt x="229" y="224"/>
                      </a:cubicBezTo>
                      <a:lnTo>
                        <a:pt x="230" y="224"/>
                      </a:lnTo>
                      <a:cubicBezTo>
                        <a:pt x="237" y="223"/>
                        <a:pt x="245" y="222"/>
                        <a:pt x="252" y="220"/>
                      </a:cubicBezTo>
                      <a:cubicBezTo>
                        <a:pt x="252" y="220"/>
                        <a:pt x="253" y="220"/>
                        <a:pt x="254" y="219"/>
                      </a:cubicBezTo>
                      <a:cubicBezTo>
                        <a:pt x="260" y="218"/>
                        <a:pt x="267" y="217"/>
                        <a:pt x="273" y="215"/>
                      </a:cubicBezTo>
                      <a:cubicBezTo>
                        <a:pt x="274" y="215"/>
                        <a:pt x="275" y="214"/>
                        <a:pt x="276" y="214"/>
                      </a:cubicBezTo>
                      <a:cubicBezTo>
                        <a:pt x="282" y="213"/>
                        <a:pt x="288" y="211"/>
                        <a:pt x="293" y="209"/>
                      </a:cubicBezTo>
                      <a:cubicBezTo>
                        <a:pt x="296" y="208"/>
                        <a:pt x="298" y="207"/>
                        <a:pt x="300" y="207"/>
                      </a:cubicBezTo>
                      <a:cubicBezTo>
                        <a:pt x="304" y="205"/>
                        <a:pt x="309" y="204"/>
                        <a:pt x="314" y="202"/>
                      </a:cubicBezTo>
                      <a:cubicBezTo>
                        <a:pt x="314" y="201"/>
                        <a:pt x="315" y="201"/>
                        <a:pt x="315" y="200"/>
                      </a:cubicBezTo>
                      <a:cubicBezTo>
                        <a:pt x="320" y="199"/>
                        <a:pt x="324" y="197"/>
                        <a:pt x="328" y="195"/>
                      </a:cubicBezTo>
                      <a:lnTo>
                        <a:pt x="328" y="0"/>
                      </a:lnTo>
                      <a:cubicBezTo>
                        <a:pt x="323" y="3"/>
                        <a:pt x="319" y="5"/>
                        <a:pt x="314" y="7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5" name="Freeform 441">
                  <a:extLst>
                    <a:ext uri="{FF2B5EF4-FFF2-40B4-BE49-F238E27FC236}">
                      <a16:creationId xmlns:a16="http://schemas.microsoft.com/office/drawing/2014/main" id="{712A9126-22A3-66E2-7FB3-170A4C1258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9891" y="3702224"/>
                  <a:ext cx="1043658" cy="247184"/>
                </a:xfrm>
                <a:custGeom>
                  <a:avLst/>
                  <a:gdLst>
                    <a:gd name="T0" fmla="*/ 839 w 840"/>
                    <a:gd name="T1" fmla="*/ 99 h 200"/>
                    <a:gd name="T2" fmla="*/ 420 w 840"/>
                    <a:gd name="T3" fmla="*/ 199 h 200"/>
                    <a:gd name="T4" fmla="*/ 0 w 840"/>
                    <a:gd name="T5" fmla="*/ 99 h 200"/>
                    <a:gd name="T6" fmla="*/ 420 w 840"/>
                    <a:gd name="T7" fmla="*/ 0 h 200"/>
                    <a:gd name="T8" fmla="*/ 839 w 840"/>
                    <a:gd name="T9" fmla="*/ 9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0" h="200">
                      <a:moveTo>
                        <a:pt x="839" y="99"/>
                      </a:moveTo>
                      <a:cubicBezTo>
                        <a:pt x="839" y="154"/>
                        <a:pt x="651" y="199"/>
                        <a:pt x="420" y="199"/>
                      </a:cubicBezTo>
                      <a:cubicBezTo>
                        <a:pt x="188" y="199"/>
                        <a:pt x="0" y="154"/>
                        <a:pt x="0" y="99"/>
                      </a:cubicBezTo>
                      <a:cubicBezTo>
                        <a:pt x="0" y="45"/>
                        <a:pt x="188" y="0"/>
                        <a:pt x="420" y="0"/>
                      </a:cubicBezTo>
                      <a:cubicBezTo>
                        <a:pt x="651" y="0"/>
                        <a:pt x="839" y="45"/>
                        <a:pt x="839" y="99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46" name="Freeform 442">
                  <a:extLst>
                    <a:ext uri="{FF2B5EF4-FFF2-40B4-BE49-F238E27FC236}">
                      <a16:creationId xmlns:a16="http://schemas.microsoft.com/office/drawing/2014/main" id="{F1EC450D-95C5-2164-7CE5-CC7D503894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2145" y="1268856"/>
                  <a:ext cx="2219146" cy="2559708"/>
                </a:xfrm>
                <a:custGeom>
                  <a:avLst/>
                  <a:gdLst>
                    <a:gd name="T0" fmla="*/ 1779 w 1780"/>
                    <a:gd name="T1" fmla="*/ 890 h 2054"/>
                    <a:gd name="T2" fmla="*/ 890 w 1780"/>
                    <a:gd name="T3" fmla="*/ 0 h 2054"/>
                    <a:gd name="T4" fmla="*/ 0 w 1780"/>
                    <a:gd name="T5" fmla="*/ 890 h 2054"/>
                    <a:gd name="T6" fmla="*/ 722 w 1780"/>
                    <a:gd name="T7" fmla="*/ 1763 h 2054"/>
                    <a:gd name="T8" fmla="*/ 890 w 1780"/>
                    <a:gd name="T9" fmla="*/ 2053 h 2054"/>
                    <a:gd name="T10" fmla="*/ 1057 w 1780"/>
                    <a:gd name="T11" fmla="*/ 1763 h 2054"/>
                    <a:gd name="T12" fmla="*/ 1779 w 1780"/>
                    <a:gd name="T13" fmla="*/ 890 h 20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80" h="2054">
                      <a:moveTo>
                        <a:pt x="1779" y="890"/>
                      </a:moveTo>
                      <a:cubicBezTo>
                        <a:pt x="1779" y="398"/>
                        <a:pt x="1380" y="0"/>
                        <a:pt x="890" y="0"/>
                      </a:cubicBezTo>
                      <a:cubicBezTo>
                        <a:pt x="398" y="0"/>
                        <a:pt x="0" y="398"/>
                        <a:pt x="0" y="890"/>
                      </a:cubicBezTo>
                      <a:cubicBezTo>
                        <a:pt x="0" y="1324"/>
                        <a:pt x="311" y="1685"/>
                        <a:pt x="722" y="1763"/>
                      </a:cubicBezTo>
                      <a:lnTo>
                        <a:pt x="890" y="2053"/>
                      </a:lnTo>
                      <a:lnTo>
                        <a:pt x="1057" y="1763"/>
                      </a:lnTo>
                      <a:cubicBezTo>
                        <a:pt x="1468" y="1685"/>
                        <a:pt x="1779" y="1324"/>
                        <a:pt x="1779" y="890"/>
                      </a:cubicBezTo>
                    </a:path>
                  </a:pathLst>
                </a:custGeom>
                <a:solidFill>
                  <a:srgbClr val="AE2573"/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</p:grpSp>
        </p:grpSp>
        <p:pic>
          <p:nvPicPr>
            <p:cNvPr id="295" name="Graphic 294" descr="Group brainstorm with solid fill">
              <a:extLst>
                <a:ext uri="{FF2B5EF4-FFF2-40B4-BE49-F238E27FC236}">
                  <a16:creationId xmlns:a16="http://schemas.microsoft.com/office/drawing/2014/main" id="{E72BE73E-022E-42E3-3124-8F041A9F390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0367272" y="3054388"/>
              <a:ext cx="579080" cy="579080"/>
            </a:xfrm>
            <a:prstGeom prst="rect">
              <a:avLst/>
            </a:prstGeom>
          </p:spPr>
        </p:pic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30D07A03-6E04-6320-0E5F-AEBFE072C6FA}"/>
              </a:ext>
            </a:extLst>
          </p:cNvPr>
          <p:cNvGrpSpPr/>
          <p:nvPr/>
        </p:nvGrpSpPr>
        <p:grpSpPr>
          <a:xfrm>
            <a:off x="8417924" y="4368017"/>
            <a:ext cx="1629246" cy="1541019"/>
            <a:chOff x="8121982" y="5044137"/>
            <a:chExt cx="1629246" cy="1541019"/>
          </a:xfrm>
        </p:grpSpPr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601BABF3-152C-2169-50AF-7F806581A3DC}"/>
                </a:ext>
              </a:extLst>
            </p:cNvPr>
            <p:cNvGrpSpPr/>
            <p:nvPr/>
          </p:nvGrpSpPr>
          <p:grpSpPr>
            <a:xfrm>
              <a:off x="8121982" y="5044137"/>
              <a:ext cx="1629246" cy="1541019"/>
              <a:chOff x="2771304" y="1268856"/>
              <a:chExt cx="4020829" cy="3790126"/>
            </a:xfrm>
          </p:grpSpPr>
          <p:sp>
            <p:nvSpPr>
              <p:cNvPr id="263" name="Freeform 439">
                <a:extLst>
                  <a:ext uri="{FF2B5EF4-FFF2-40B4-BE49-F238E27FC236}">
                    <a16:creationId xmlns:a16="http://schemas.microsoft.com/office/drawing/2014/main" id="{71299020-FC92-8BEF-87AB-A6C2C7881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304" y="2839835"/>
                <a:ext cx="4020829" cy="1982948"/>
              </a:xfrm>
              <a:custGeom>
                <a:avLst/>
                <a:gdLst>
                  <a:gd name="T0" fmla="*/ 1614 w 3228"/>
                  <a:gd name="T1" fmla="*/ 0 h 1592"/>
                  <a:gd name="T2" fmla="*/ 1777 w 3228"/>
                  <a:gd name="T3" fmla="*/ 34 h 1592"/>
                  <a:gd name="T4" fmla="*/ 3136 w 3228"/>
                  <a:gd name="T5" fmla="*/ 713 h 1592"/>
                  <a:gd name="T6" fmla="*/ 3136 w 3228"/>
                  <a:gd name="T7" fmla="*/ 877 h 1592"/>
                  <a:gd name="T8" fmla="*/ 1777 w 3228"/>
                  <a:gd name="T9" fmla="*/ 1556 h 1592"/>
                  <a:gd name="T10" fmla="*/ 1614 w 3228"/>
                  <a:gd name="T11" fmla="*/ 1591 h 1592"/>
                  <a:gd name="T12" fmla="*/ 1449 w 3228"/>
                  <a:gd name="T13" fmla="*/ 1556 h 1592"/>
                  <a:gd name="T14" fmla="*/ 91 w 3228"/>
                  <a:gd name="T15" fmla="*/ 877 h 1592"/>
                  <a:gd name="T16" fmla="*/ 91 w 3228"/>
                  <a:gd name="T17" fmla="*/ 713 h 1592"/>
                  <a:gd name="T18" fmla="*/ 1449 w 3228"/>
                  <a:gd name="T19" fmla="*/ 34 h 1592"/>
                  <a:gd name="T20" fmla="*/ 1614 w 3228"/>
                  <a:gd name="T21" fmla="*/ 0 h 1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28" h="1592">
                    <a:moveTo>
                      <a:pt x="1614" y="0"/>
                    </a:moveTo>
                    <a:cubicBezTo>
                      <a:pt x="1673" y="0"/>
                      <a:pt x="1732" y="12"/>
                      <a:pt x="1777" y="34"/>
                    </a:cubicBezTo>
                    <a:lnTo>
                      <a:pt x="3136" y="713"/>
                    </a:lnTo>
                    <a:cubicBezTo>
                      <a:pt x="3227" y="758"/>
                      <a:pt x="3227" y="832"/>
                      <a:pt x="3136" y="877"/>
                    </a:cubicBezTo>
                    <a:lnTo>
                      <a:pt x="1777" y="1556"/>
                    </a:lnTo>
                    <a:cubicBezTo>
                      <a:pt x="1732" y="1579"/>
                      <a:pt x="1673" y="1591"/>
                      <a:pt x="1614" y="1591"/>
                    </a:cubicBezTo>
                    <a:cubicBezTo>
                      <a:pt x="1554" y="1591"/>
                      <a:pt x="1495" y="1579"/>
                      <a:pt x="1449" y="1556"/>
                    </a:cubicBezTo>
                    <a:lnTo>
                      <a:pt x="91" y="877"/>
                    </a:lnTo>
                    <a:cubicBezTo>
                      <a:pt x="0" y="832"/>
                      <a:pt x="0" y="758"/>
                      <a:pt x="91" y="713"/>
                    </a:cubicBezTo>
                    <a:lnTo>
                      <a:pt x="1449" y="34"/>
                    </a:lnTo>
                    <a:cubicBezTo>
                      <a:pt x="1495" y="12"/>
                      <a:pt x="1554" y="0"/>
                      <a:pt x="1614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DM Sans" pitchFamily="2" charset="77"/>
                </a:endParaRPr>
              </a:p>
            </p:txBody>
          </p: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658C998F-A690-49A7-969C-05D8207243D2}"/>
                  </a:ext>
                </a:extLst>
              </p:cNvPr>
              <p:cNvGrpSpPr/>
              <p:nvPr/>
            </p:nvGrpSpPr>
            <p:grpSpPr>
              <a:xfrm>
                <a:off x="2798770" y="1268856"/>
                <a:ext cx="3965900" cy="3790126"/>
                <a:chOff x="2798770" y="1268856"/>
                <a:chExt cx="3965900" cy="3790126"/>
              </a:xfrm>
            </p:grpSpPr>
            <p:sp>
              <p:nvSpPr>
                <p:cNvPr id="265" name="Freeform 434">
                  <a:extLst>
                    <a:ext uri="{FF2B5EF4-FFF2-40B4-BE49-F238E27FC236}">
                      <a16:creationId xmlns:a16="http://schemas.microsoft.com/office/drawing/2014/main" id="{CC479ED8-24E2-F256-665B-2CBD470FC6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76783" y="3828564"/>
                  <a:ext cx="87887" cy="346053"/>
                </a:xfrm>
                <a:custGeom>
                  <a:avLst/>
                  <a:gdLst>
                    <a:gd name="T0" fmla="*/ 67 w 69"/>
                    <a:gd name="T1" fmla="*/ 10 h 278"/>
                    <a:gd name="T2" fmla="*/ 67 w 69"/>
                    <a:gd name="T3" fmla="*/ 12 h 278"/>
                    <a:gd name="T4" fmla="*/ 64 w 69"/>
                    <a:gd name="T5" fmla="*/ 22 h 278"/>
                    <a:gd name="T6" fmla="*/ 62 w 69"/>
                    <a:gd name="T7" fmla="*/ 25 h 278"/>
                    <a:gd name="T8" fmla="*/ 59 w 69"/>
                    <a:gd name="T9" fmla="*/ 32 h 278"/>
                    <a:gd name="T10" fmla="*/ 57 w 69"/>
                    <a:gd name="T11" fmla="*/ 36 h 278"/>
                    <a:gd name="T12" fmla="*/ 52 w 69"/>
                    <a:gd name="T13" fmla="*/ 42 h 278"/>
                    <a:gd name="T14" fmla="*/ 49 w 69"/>
                    <a:gd name="T15" fmla="*/ 47 h 278"/>
                    <a:gd name="T16" fmla="*/ 44 w 69"/>
                    <a:gd name="T17" fmla="*/ 52 h 278"/>
                    <a:gd name="T18" fmla="*/ 38 w 69"/>
                    <a:gd name="T19" fmla="*/ 57 h 278"/>
                    <a:gd name="T20" fmla="*/ 31 w 69"/>
                    <a:gd name="T21" fmla="*/ 63 h 278"/>
                    <a:gd name="T22" fmla="*/ 29 w 69"/>
                    <a:gd name="T23" fmla="*/ 65 h 278"/>
                    <a:gd name="T24" fmla="*/ 17 w 69"/>
                    <a:gd name="T25" fmla="*/ 73 h 278"/>
                    <a:gd name="T26" fmla="*/ 14 w 69"/>
                    <a:gd name="T27" fmla="*/ 75 h 278"/>
                    <a:gd name="T28" fmla="*/ 0 w 69"/>
                    <a:gd name="T29" fmla="*/ 82 h 278"/>
                    <a:gd name="T30" fmla="*/ 0 w 69"/>
                    <a:gd name="T31" fmla="*/ 277 h 278"/>
                    <a:gd name="T32" fmla="*/ 14 w 69"/>
                    <a:gd name="T33" fmla="*/ 268 h 278"/>
                    <a:gd name="T34" fmla="*/ 17 w 69"/>
                    <a:gd name="T35" fmla="*/ 267 h 278"/>
                    <a:gd name="T36" fmla="*/ 19 w 69"/>
                    <a:gd name="T37" fmla="*/ 266 h 278"/>
                    <a:gd name="T38" fmla="*/ 29 w 69"/>
                    <a:gd name="T39" fmla="*/ 259 h 278"/>
                    <a:gd name="T40" fmla="*/ 31 w 69"/>
                    <a:gd name="T41" fmla="*/ 258 h 278"/>
                    <a:gd name="T42" fmla="*/ 35 w 69"/>
                    <a:gd name="T43" fmla="*/ 254 h 278"/>
                    <a:gd name="T44" fmla="*/ 38 w 69"/>
                    <a:gd name="T45" fmla="*/ 251 h 278"/>
                    <a:gd name="T46" fmla="*/ 44 w 69"/>
                    <a:gd name="T47" fmla="*/ 246 h 278"/>
                    <a:gd name="T48" fmla="*/ 46 w 69"/>
                    <a:gd name="T49" fmla="*/ 243 h 278"/>
                    <a:gd name="T50" fmla="*/ 49 w 69"/>
                    <a:gd name="T51" fmla="*/ 240 h 278"/>
                    <a:gd name="T52" fmla="*/ 52 w 69"/>
                    <a:gd name="T53" fmla="*/ 236 h 278"/>
                    <a:gd name="T54" fmla="*/ 54 w 69"/>
                    <a:gd name="T55" fmla="*/ 234 h 278"/>
                    <a:gd name="T56" fmla="*/ 57 w 69"/>
                    <a:gd name="T57" fmla="*/ 230 h 278"/>
                    <a:gd name="T58" fmla="*/ 59 w 69"/>
                    <a:gd name="T59" fmla="*/ 226 h 278"/>
                    <a:gd name="T60" fmla="*/ 60 w 69"/>
                    <a:gd name="T61" fmla="*/ 225 h 278"/>
                    <a:gd name="T62" fmla="*/ 62 w 69"/>
                    <a:gd name="T63" fmla="*/ 219 h 278"/>
                    <a:gd name="T64" fmla="*/ 64 w 69"/>
                    <a:gd name="T65" fmla="*/ 216 h 278"/>
                    <a:gd name="T66" fmla="*/ 64 w 69"/>
                    <a:gd name="T67" fmla="*/ 215 h 278"/>
                    <a:gd name="T68" fmla="*/ 67 w 69"/>
                    <a:gd name="T69" fmla="*/ 206 h 278"/>
                    <a:gd name="T70" fmla="*/ 67 w 69"/>
                    <a:gd name="T71" fmla="*/ 204 h 278"/>
                    <a:gd name="T72" fmla="*/ 68 w 69"/>
                    <a:gd name="T73" fmla="*/ 196 h 278"/>
                    <a:gd name="T74" fmla="*/ 68 w 69"/>
                    <a:gd name="T75" fmla="*/ 195 h 278"/>
                    <a:gd name="T76" fmla="*/ 68 w 69"/>
                    <a:gd name="T77" fmla="*/ 0 h 278"/>
                    <a:gd name="T78" fmla="*/ 67 w 69"/>
                    <a:gd name="T79" fmla="*/ 1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69" h="278">
                      <a:moveTo>
                        <a:pt x="67" y="10"/>
                      </a:moveTo>
                      <a:cubicBezTo>
                        <a:pt x="67" y="10"/>
                        <a:pt x="67" y="11"/>
                        <a:pt x="67" y="12"/>
                      </a:cubicBezTo>
                      <a:cubicBezTo>
                        <a:pt x="66" y="15"/>
                        <a:pt x="65" y="19"/>
                        <a:pt x="64" y="22"/>
                      </a:cubicBezTo>
                      <a:cubicBezTo>
                        <a:pt x="63" y="23"/>
                        <a:pt x="63" y="24"/>
                        <a:pt x="62" y="25"/>
                      </a:cubicBezTo>
                      <a:cubicBezTo>
                        <a:pt x="62" y="28"/>
                        <a:pt x="60" y="30"/>
                        <a:pt x="59" y="32"/>
                      </a:cubicBezTo>
                      <a:cubicBezTo>
                        <a:pt x="58" y="33"/>
                        <a:pt x="57" y="34"/>
                        <a:pt x="57" y="36"/>
                      </a:cubicBezTo>
                      <a:cubicBezTo>
                        <a:pt x="55" y="38"/>
                        <a:pt x="53" y="40"/>
                        <a:pt x="52" y="42"/>
                      </a:cubicBezTo>
                      <a:cubicBezTo>
                        <a:pt x="51" y="43"/>
                        <a:pt x="50" y="45"/>
                        <a:pt x="49" y="47"/>
                      </a:cubicBezTo>
                      <a:cubicBezTo>
                        <a:pt x="47" y="48"/>
                        <a:pt x="46" y="50"/>
                        <a:pt x="44" y="52"/>
                      </a:cubicBezTo>
                      <a:cubicBezTo>
                        <a:pt x="42" y="53"/>
                        <a:pt x="40" y="55"/>
                        <a:pt x="38" y="57"/>
                      </a:cubicBezTo>
                      <a:cubicBezTo>
                        <a:pt x="36" y="59"/>
                        <a:pt x="33" y="61"/>
                        <a:pt x="31" y="63"/>
                      </a:cubicBezTo>
                      <a:cubicBezTo>
                        <a:pt x="30" y="64"/>
                        <a:pt x="30" y="64"/>
                        <a:pt x="29" y="65"/>
                      </a:cubicBezTo>
                      <a:cubicBezTo>
                        <a:pt x="25" y="67"/>
                        <a:pt x="21" y="70"/>
                        <a:pt x="17" y="73"/>
                      </a:cubicBezTo>
                      <a:cubicBezTo>
                        <a:pt x="16" y="73"/>
                        <a:pt x="15" y="74"/>
                        <a:pt x="14" y="75"/>
                      </a:cubicBezTo>
                      <a:cubicBezTo>
                        <a:pt x="10" y="77"/>
                        <a:pt x="5" y="80"/>
                        <a:pt x="0" y="82"/>
                      </a:cubicBezTo>
                      <a:lnTo>
                        <a:pt x="0" y="277"/>
                      </a:lnTo>
                      <a:cubicBezTo>
                        <a:pt x="5" y="274"/>
                        <a:pt x="10" y="272"/>
                        <a:pt x="14" y="268"/>
                      </a:cubicBezTo>
                      <a:cubicBezTo>
                        <a:pt x="15" y="268"/>
                        <a:pt x="16" y="267"/>
                        <a:pt x="17" y="267"/>
                      </a:cubicBezTo>
                      <a:lnTo>
                        <a:pt x="19" y="266"/>
                      </a:lnTo>
                      <a:cubicBezTo>
                        <a:pt x="23" y="263"/>
                        <a:pt x="26" y="261"/>
                        <a:pt x="29" y="259"/>
                      </a:cubicBezTo>
                      <a:cubicBezTo>
                        <a:pt x="30" y="258"/>
                        <a:pt x="30" y="258"/>
                        <a:pt x="31" y="258"/>
                      </a:cubicBezTo>
                      <a:cubicBezTo>
                        <a:pt x="32" y="256"/>
                        <a:pt x="34" y="255"/>
                        <a:pt x="35" y="254"/>
                      </a:cubicBezTo>
                      <a:cubicBezTo>
                        <a:pt x="36" y="253"/>
                        <a:pt x="37" y="252"/>
                        <a:pt x="38" y="251"/>
                      </a:cubicBezTo>
                      <a:cubicBezTo>
                        <a:pt x="40" y="250"/>
                        <a:pt x="42" y="248"/>
                        <a:pt x="44" y="246"/>
                      </a:cubicBezTo>
                      <a:cubicBezTo>
                        <a:pt x="44" y="245"/>
                        <a:pt x="46" y="245"/>
                        <a:pt x="46" y="243"/>
                      </a:cubicBezTo>
                      <a:cubicBezTo>
                        <a:pt x="47" y="243"/>
                        <a:pt x="47" y="242"/>
                        <a:pt x="49" y="240"/>
                      </a:cubicBezTo>
                      <a:cubicBezTo>
                        <a:pt x="50" y="239"/>
                        <a:pt x="51" y="238"/>
                        <a:pt x="52" y="236"/>
                      </a:cubicBezTo>
                      <a:cubicBezTo>
                        <a:pt x="53" y="236"/>
                        <a:pt x="53" y="235"/>
                        <a:pt x="54" y="234"/>
                      </a:cubicBezTo>
                      <a:cubicBezTo>
                        <a:pt x="55" y="232"/>
                        <a:pt x="55" y="231"/>
                        <a:pt x="57" y="230"/>
                      </a:cubicBezTo>
                      <a:cubicBezTo>
                        <a:pt x="57" y="229"/>
                        <a:pt x="58" y="227"/>
                        <a:pt x="59" y="226"/>
                      </a:cubicBezTo>
                      <a:lnTo>
                        <a:pt x="60" y="225"/>
                      </a:lnTo>
                      <a:cubicBezTo>
                        <a:pt x="61" y="223"/>
                        <a:pt x="62" y="221"/>
                        <a:pt x="62" y="219"/>
                      </a:cubicBezTo>
                      <a:cubicBezTo>
                        <a:pt x="63" y="219"/>
                        <a:pt x="63" y="217"/>
                        <a:pt x="64" y="216"/>
                      </a:cubicBezTo>
                      <a:lnTo>
                        <a:pt x="64" y="215"/>
                      </a:lnTo>
                      <a:cubicBezTo>
                        <a:pt x="65" y="212"/>
                        <a:pt x="66" y="209"/>
                        <a:pt x="67" y="206"/>
                      </a:cubicBezTo>
                      <a:cubicBezTo>
                        <a:pt x="67" y="206"/>
                        <a:pt x="67" y="205"/>
                        <a:pt x="67" y="204"/>
                      </a:cubicBezTo>
                      <a:cubicBezTo>
                        <a:pt x="68" y="202"/>
                        <a:pt x="68" y="199"/>
                        <a:pt x="68" y="196"/>
                      </a:cubicBezTo>
                      <a:cubicBezTo>
                        <a:pt x="68" y="195"/>
                        <a:pt x="68" y="195"/>
                        <a:pt x="68" y="195"/>
                      </a:cubicBezTo>
                      <a:lnTo>
                        <a:pt x="68" y="0"/>
                      </a:lnTo>
                      <a:cubicBezTo>
                        <a:pt x="68" y="4"/>
                        <a:pt x="68" y="7"/>
                        <a:pt x="67" y="10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66" name="Freeform 435">
                  <a:extLst>
                    <a:ext uri="{FF2B5EF4-FFF2-40B4-BE49-F238E27FC236}">
                      <a16:creationId xmlns:a16="http://schemas.microsoft.com/office/drawing/2014/main" id="{2B4E3EB2-8EAC-6F72-47D0-B34845F6CF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68 w 69"/>
                    <a:gd name="T1" fmla="*/ 82 h 278"/>
                    <a:gd name="T2" fmla="*/ 68 w 69"/>
                    <a:gd name="T3" fmla="*/ 277 h 278"/>
                    <a:gd name="T4" fmla="*/ 0 w 69"/>
                    <a:gd name="T5" fmla="*/ 195 h 278"/>
                    <a:gd name="T6" fmla="*/ 0 w 69"/>
                    <a:gd name="T7" fmla="*/ 0 h 278"/>
                    <a:gd name="T8" fmla="*/ 68 w 69"/>
                    <a:gd name="T9" fmla="*/ 82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68" y="82"/>
                      </a:move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67" name="Freeform 436">
                  <a:extLst>
                    <a:ext uri="{FF2B5EF4-FFF2-40B4-BE49-F238E27FC236}">
                      <a16:creationId xmlns:a16="http://schemas.microsoft.com/office/drawing/2014/main" id="{CAB8E02C-7137-7725-1D3D-A4F7C05559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98770" y="3828564"/>
                  <a:ext cx="87887" cy="346053"/>
                </a:xfrm>
                <a:custGeom>
                  <a:avLst/>
                  <a:gdLst>
                    <a:gd name="T0" fmla="*/ 0 w 69"/>
                    <a:gd name="T1" fmla="*/ 195 h 278"/>
                    <a:gd name="T2" fmla="*/ 0 w 69"/>
                    <a:gd name="T3" fmla="*/ 0 h 278"/>
                    <a:gd name="T4" fmla="*/ 68 w 69"/>
                    <a:gd name="T5" fmla="*/ 82 h 278"/>
                    <a:gd name="T6" fmla="*/ 68 w 69"/>
                    <a:gd name="T7" fmla="*/ 277 h 278"/>
                    <a:gd name="T8" fmla="*/ 0 w 69"/>
                    <a:gd name="T9" fmla="*/ 195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278">
                      <a:moveTo>
                        <a:pt x="0" y="195"/>
                      </a:moveTo>
                      <a:lnTo>
                        <a:pt x="0" y="0"/>
                      </a:lnTo>
                      <a:cubicBezTo>
                        <a:pt x="0" y="30"/>
                        <a:pt x="22" y="59"/>
                        <a:pt x="68" y="82"/>
                      </a:cubicBezTo>
                      <a:lnTo>
                        <a:pt x="68" y="277"/>
                      </a:lnTo>
                      <a:cubicBezTo>
                        <a:pt x="22" y="254"/>
                        <a:pt x="0" y="224"/>
                        <a:pt x="0" y="195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68" name="Freeform 437">
                  <a:extLst>
                    <a:ext uri="{FF2B5EF4-FFF2-40B4-BE49-F238E27FC236}">
                      <a16:creationId xmlns:a16="http://schemas.microsoft.com/office/drawing/2014/main" id="{4FC734A7-07B7-367A-170A-562EB17D92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84959" y="3927437"/>
                  <a:ext cx="1691824" cy="1087601"/>
                </a:xfrm>
                <a:custGeom>
                  <a:avLst/>
                  <a:gdLst>
                    <a:gd name="T0" fmla="*/ 1359 w 1360"/>
                    <a:gd name="T1" fmla="*/ 0 h 875"/>
                    <a:gd name="T2" fmla="*/ 1359 w 1360"/>
                    <a:gd name="T3" fmla="*/ 195 h 875"/>
                    <a:gd name="T4" fmla="*/ 0 w 1360"/>
                    <a:gd name="T5" fmla="*/ 874 h 875"/>
                    <a:gd name="T6" fmla="*/ 0 w 1360"/>
                    <a:gd name="T7" fmla="*/ 679 h 875"/>
                    <a:gd name="T8" fmla="*/ 1359 w 1360"/>
                    <a:gd name="T9" fmla="*/ 0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60" h="875">
                      <a:moveTo>
                        <a:pt x="1359" y="0"/>
                      </a:moveTo>
                      <a:lnTo>
                        <a:pt x="1359" y="195"/>
                      </a:lnTo>
                      <a:lnTo>
                        <a:pt x="0" y="874"/>
                      </a:lnTo>
                      <a:lnTo>
                        <a:pt x="0" y="679"/>
                      </a:lnTo>
                      <a:lnTo>
                        <a:pt x="1359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69" name="Freeform 438">
                  <a:extLst>
                    <a:ext uri="{FF2B5EF4-FFF2-40B4-BE49-F238E27FC236}">
                      <a16:creationId xmlns:a16="http://schemas.microsoft.com/office/drawing/2014/main" id="{4CFAFB49-C740-07A0-99CF-86B453C39D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6657" y="3927437"/>
                  <a:ext cx="1691824" cy="1087601"/>
                </a:xfrm>
                <a:custGeom>
                  <a:avLst/>
                  <a:gdLst>
                    <a:gd name="T0" fmla="*/ 1358 w 1359"/>
                    <a:gd name="T1" fmla="*/ 679 h 875"/>
                    <a:gd name="T2" fmla="*/ 1358 w 1359"/>
                    <a:gd name="T3" fmla="*/ 874 h 875"/>
                    <a:gd name="T4" fmla="*/ 0 w 1359"/>
                    <a:gd name="T5" fmla="*/ 195 h 875"/>
                    <a:gd name="T6" fmla="*/ 0 w 1359"/>
                    <a:gd name="T7" fmla="*/ 0 h 875"/>
                    <a:gd name="T8" fmla="*/ 1358 w 1359"/>
                    <a:gd name="T9" fmla="*/ 679 h 8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59" h="875">
                      <a:moveTo>
                        <a:pt x="1358" y="679"/>
                      </a:moveTo>
                      <a:lnTo>
                        <a:pt x="1358" y="874"/>
                      </a:lnTo>
                      <a:lnTo>
                        <a:pt x="0" y="195"/>
                      </a:lnTo>
                      <a:lnTo>
                        <a:pt x="0" y="0"/>
                      </a:lnTo>
                      <a:lnTo>
                        <a:pt x="1358" y="67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70" name="Freeform 440">
                  <a:extLst>
                    <a:ext uri="{FF2B5EF4-FFF2-40B4-BE49-F238E27FC236}">
                      <a16:creationId xmlns:a16="http://schemas.microsoft.com/office/drawing/2014/main" id="{406A6DBB-5B91-186D-CD5C-3F175C5DDB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8482" y="4773349"/>
                  <a:ext cx="411968" cy="285633"/>
                </a:xfrm>
                <a:custGeom>
                  <a:avLst/>
                  <a:gdLst>
                    <a:gd name="T0" fmla="*/ 300 w 329"/>
                    <a:gd name="T1" fmla="*/ 12 h 230"/>
                    <a:gd name="T2" fmla="*/ 276 w 329"/>
                    <a:gd name="T3" fmla="*/ 20 h 230"/>
                    <a:gd name="T4" fmla="*/ 254 w 329"/>
                    <a:gd name="T5" fmla="*/ 26 h 230"/>
                    <a:gd name="T6" fmla="*/ 230 w 329"/>
                    <a:gd name="T7" fmla="*/ 30 h 230"/>
                    <a:gd name="T8" fmla="*/ 205 w 329"/>
                    <a:gd name="T9" fmla="*/ 33 h 230"/>
                    <a:gd name="T10" fmla="*/ 183 w 329"/>
                    <a:gd name="T11" fmla="*/ 34 h 230"/>
                    <a:gd name="T12" fmla="*/ 148 w 329"/>
                    <a:gd name="T13" fmla="*/ 34 h 230"/>
                    <a:gd name="T14" fmla="*/ 122 w 329"/>
                    <a:gd name="T15" fmla="*/ 32 h 230"/>
                    <a:gd name="T16" fmla="*/ 100 w 329"/>
                    <a:gd name="T17" fmla="*/ 30 h 230"/>
                    <a:gd name="T18" fmla="*/ 79 w 329"/>
                    <a:gd name="T19" fmla="*/ 26 h 230"/>
                    <a:gd name="T20" fmla="*/ 60 w 329"/>
                    <a:gd name="T21" fmla="*/ 22 h 230"/>
                    <a:gd name="T22" fmla="*/ 40 w 329"/>
                    <a:gd name="T23" fmla="*/ 16 h 230"/>
                    <a:gd name="T24" fmla="*/ 18 w 329"/>
                    <a:gd name="T25" fmla="*/ 8 h 230"/>
                    <a:gd name="T26" fmla="*/ 0 w 329"/>
                    <a:gd name="T27" fmla="*/ 195 h 230"/>
                    <a:gd name="T28" fmla="*/ 20 w 329"/>
                    <a:gd name="T29" fmla="*/ 204 h 230"/>
                    <a:gd name="T30" fmla="*/ 42 w 329"/>
                    <a:gd name="T31" fmla="*/ 212 h 230"/>
                    <a:gd name="T32" fmla="*/ 60 w 329"/>
                    <a:gd name="T33" fmla="*/ 216 h 230"/>
                    <a:gd name="T34" fmla="*/ 71 w 329"/>
                    <a:gd name="T35" fmla="*/ 219 h 230"/>
                    <a:gd name="T36" fmla="*/ 83 w 329"/>
                    <a:gd name="T37" fmla="*/ 221 h 230"/>
                    <a:gd name="T38" fmla="*/ 100 w 329"/>
                    <a:gd name="T39" fmla="*/ 224 h 230"/>
                    <a:gd name="T40" fmla="*/ 120 w 329"/>
                    <a:gd name="T41" fmla="*/ 227 h 230"/>
                    <a:gd name="T42" fmla="*/ 139 w 329"/>
                    <a:gd name="T43" fmla="*/ 228 h 230"/>
                    <a:gd name="T44" fmla="*/ 148 w 329"/>
                    <a:gd name="T45" fmla="*/ 228 h 230"/>
                    <a:gd name="T46" fmla="*/ 165 w 329"/>
                    <a:gd name="T47" fmla="*/ 229 h 230"/>
                    <a:gd name="T48" fmla="*/ 183 w 329"/>
                    <a:gd name="T49" fmla="*/ 228 h 230"/>
                    <a:gd name="T50" fmla="*/ 202 w 329"/>
                    <a:gd name="T51" fmla="*/ 227 h 230"/>
                    <a:gd name="T52" fmla="*/ 229 w 329"/>
                    <a:gd name="T53" fmla="*/ 224 h 230"/>
                    <a:gd name="T54" fmla="*/ 252 w 329"/>
                    <a:gd name="T55" fmla="*/ 220 h 230"/>
                    <a:gd name="T56" fmla="*/ 273 w 329"/>
                    <a:gd name="T57" fmla="*/ 215 h 230"/>
                    <a:gd name="T58" fmla="*/ 293 w 329"/>
                    <a:gd name="T59" fmla="*/ 209 h 230"/>
                    <a:gd name="T60" fmla="*/ 314 w 329"/>
                    <a:gd name="T61" fmla="*/ 202 h 230"/>
                    <a:gd name="T62" fmla="*/ 328 w 329"/>
                    <a:gd name="T63" fmla="*/ 195 h 230"/>
                    <a:gd name="T64" fmla="*/ 314 w 329"/>
                    <a:gd name="T65" fmla="*/ 7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29" h="230">
                      <a:moveTo>
                        <a:pt x="314" y="7"/>
                      </a:moveTo>
                      <a:cubicBezTo>
                        <a:pt x="309" y="9"/>
                        <a:pt x="304" y="11"/>
                        <a:pt x="300" y="12"/>
                      </a:cubicBezTo>
                      <a:cubicBezTo>
                        <a:pt x="298" y="13"/>
                        <a:pt x="296" y="14"/>
                        <a:pt x="293" y="15"/>
                      </a:cubicBezTo>
                      <a:cubicBezTo>
                        <a:pt x="288" y="17"/>
                        <a:pt x="282" y="19"/>
                        <a:pt x="276" y="20"/>
                      </a:cubicBezTo>
                      <a:cubicBezTo>
                        <a:pt x="275" y="21"/>
                        <a:pt x="273" y="21"/>
                        <a:pt x="273" y="21"/>
                      </a:cubicBezTo>
                      <a:cubicBezTo>
                        <a:pt x="267" y="23"/>
                        <a:pt x="260" y="24"/>
                        <a:pt x="254" y="26"/>
                      </a:cubicBezTo>
                      <a:cubicBezTo>
                        <a:pt x="253" y="26"/>
                        <a:pt x="252" y="26"/>
                        <a:pt x="252" y="26"/>
                      </a:cubicBezTo>
                      <a:cubicBezTo>
                        <a:pt x="245" y="27"/>
                        <a:pt x="237" y="29"/>
                        <a:pt x="230" y="30"/>
                      </a:cubicBezTo>
                      <a:lnTo>
                        <a:pt x="229" y="30"/>
                      </a:lnTo>
                      <a:cubicBezTo>
                        <a:pt x="221" y="31"/>
                        <a:pt x="213" y="32"/>
                        <a:pt x="205" y="33"/>
                      </a:cubicBezTo>
                      <a:cubicBezTo>
                        <a:pt x="202" y="33"/>
                        <a:pt x="199" y="33"/>
                        <a:pt x="195" y="34"/>
                      </a:cubicBezTo>
                      <a:cubicBezTo>
                        <a:pt x="191" y="34"/>
                        <a:pt x="187" y="34"/>
                        <a:pt x="183" y="34"/>
                      </a:cubicBezTo>
                      <a:cubicBezTo>
                        <a:pt x="177" y="34"/>
                        <a:pt x="171" y="35"/>
                        <a:pt x="165" y="35"/>
                      </a:cubicBezTo>
                      <a:cubicBezTo>
                        <a:pt x="159" y="35"/>
                        <a:pt x="154" y="34"/>
                        <a:pt x="148" y="34"/>
                      </a:cubicBezTo>
                      <a:cubicBezTo>
                        <a:pt x="145" y="34"/>
                        <a:pt x="143" y="34"/>
                        <a:pt x="141" y="34"/>
                      </a:cubicBezTo>
                      <a:cubicBezTo>
                        <a:pt x="135" y="34"/>
                        <a:pt x="128" y="33"/>
                        <a:pt x="122" y="32"/>
                      </a:cubicBezTo>
                      <a:cubicBezTo>
                        <a:pt x="121" y="32"/>
                        <a:pt x="120" y="32"/>
                        <a:pt x="120" y="32"/>
                      </a:cubicBezTo>
                      <a:cubicBezTo>
                        <a:pt x="113" y="32"/>
                        <a:pt x="106" y="31"/>
                        <a:pt x="100" y="30"/>
                      </a:cubicBezTo>
                      <a:cubicBezTo>
                        <a:pt x="97" y="29"/>
                        <a:pt x="96" y="29"/>
                        <a:pt x="93" y="29"/>
                      </a:cubicBezTo>
                      <a:cubicBezTo>
                        <a:pt x="89" y="28"/>
                        <a:pt x="84" y="27"/>
                        <a:pt x="79" y="26"/>
                      </a:cubicBezTo>
                      <a:cubicBezTo>
                        <a:pt x="77" y="26"/>
                        <a:pt x="74" y="25"/>
                        <a:pt x="71" y="24"/>
                      </a:cubicBezTo>
                      <a:cubicBezTo>
                        <a:pt x="67" y="24"/>
                        <a:pt x="63" y="23"/>
                        <a:pt x="60" y="22"/>
                      </a:cubicBezTo>
                      <a:cubicBezTo>
                        <a:pt x="56" y="21"/>
                        <a:pt x="52" y="20"/>
                        <a:pt x="50" y="19"/>
                      </a:cubicBezTo>
                      <a:cubicBezTo>
                        <a:pt x="46" y="18"/>
                        <a:pt x="43" y="17"/>
                        <a:pt x="40" y="16"/>
                      </a:cubicBezTo>
                      <a:cubicBezTo>
                        <a:pt x="33" y="14"/>
                        <a:pt x="26" y="12"/>
                        <a:pt x="20" y="9"/>
                      </a:cubicBezTo>
                      <a:cubicBezTo>
                        <a:pt x="20" y="9"/>
                        <a:pt x="19" y="9"/>
                        <a:pt x="18" y="8"/>
                      </a:cubicBezTo>
                      <a:cubicBezTo>
                        <a:pt x="12" y="6"/>
                        <a:pt x="6" y="4"/>
                        <a:pt x="0" y="0"/>
                      </a:cubicBezTo>
                      <a:lnTo>
                        <a:pt x="0" y="195"/>
                      </a:lnTo>
                      <a:cubicBezTo>
                        <a:pt x="6" y="197"/>
                        <a:pt x="12" y="200"/>
                        <a:pt x="18" y="203"/>
                      </a:cubicBezTo>
                      <a:cubicBezTo>
                        <a:pt x="19" y="203"/>
                        <a:pt x="20" y="204"/>
                        <a:pt x="20" y="204"/>
                      </a:cubicBezTo>
                      <a:cubicBezTo>
                        <a:pt x="26" y="206"/>
                        <a:pt x="33" y="208"/>
                        <a:pt x="40" y="210"/>
                      </a:cubicBezTo>
                      <a:cubicBezTo>
                        <a:pt x="41" y="211"/>
                        <a:pt x="41" y="211"/>
                        <a:pt x="42" y="212"/>
                      </a:cubicBezTo>
                      <a:cubicBezTo>
                        <a:pt x="45" y="212"/>
                        <a:pt x="47" y="213"/>
                        <a:pt x="50" y="213"/>
                      </a:cubicBezTo>
                      <a:cubicBezTo>
                        <a:pt x="52" y="214"/>
                        <a:pt x="56" y="215"/>
                        <a:pt x="60" y="216"/>
                      </a:cubicBezTo>
                      <a:cubicBezTo>
                        <a:pt x="61" y="216"/>
                        <a:pt x="62" y="217"/>
                        <a:pt x="63" y="217"/>
                      </a:cubicBezTo>
                      <a:cubicBezTo>
                        <a:pt x="65" y="218"/>
                        <a:pt x="68" y="218"/>
                        <a:pt x="71" y="219"/>
                      </a:cubicBezTo>
                      <a:cubicBezTo>
                        <a:pt x="74" y="219"/>
                        <a:pt x="77" y="220"/>
                        <a:pt x="79" y="221"/>
                      </a:cubicBezTo>
                      <a:cubicBezTo>
                        <a:pt x="81" y="221"/>
                        <a:pt x="81" y="221"/>
                        <a:pt x="83" y="221"/>
                      </a:cubicBezTo>
                      <a:cubicBezTo>
                        <a:pt x="86" y="222"/>
                        <a:pt x="89" y="223"/>
                        <a:pt x="93" y="223"/>
                      </a:cubicBezTo>
                      <a:cubicBezTo>
                        <a:pt x="96" y="223"/>
                        <a:pt x="97" y="224"/>
                        <a:pt x="100" y="224"/>
                      </a:cubicBezTo>
                      <a:lnTo>
                        <a:pt x="101" y="224"/>
                      </a:lnTo>
                      <a:cubicBezTo>
                        <a:pt x="107" y="225"/>
                        <a:pt x="114" y="226"/>
                        <a:pt x="120" y="227"/>
                      </a:cubicBezTo>
                      <a:cubicBezTo>
                        <a:pt x="120" y="227"/>
                        <a:pt x="121" y="227"/>
                        <a:pt x="122" y="227"/>
                      </a:cubicBezTo>
                      <a:cubicBezTo>
                        <a:pt x="128" y="227"/>
                        <a:pt x="133" y="227"/>
                        <a:pt x="139" y="228"/>
                      </a:cubicBezTo>
                      <a:cubicBezTo>
                        <a:pt x="139" y="228"/>
                        <a:pt x="140" y="228"/>
                        <a:pt x="141" y="228"/>
                      </a:cubicBezTo>
                      <a:cubicBezTo>
                        <a:pt x="143" y="228"/>
                        <a:pt x="145" y="228"/>
                        <a:pt x="148" y="228"/>
                      </a:cubicBezTo>
                      <a:cubicBezTo>
                        <a:pt x="152" y="229"/>
                        <a:pt x="155" y="229"/>
                        <a:pt x="158" y="229"/>
                      </a:cubicBezTo>
                      <a:cubicBezTo>
                        <a:pt x="160" y="229"/>
                        <a:pt x="163" y="229"/>
                        <a:pt x="165" y="229"/>
                      </a:cubicBezTo>
                      <a:cubicBezTo>
                        <a:pt x="169" y="229"/>
                        <a:pt x="174" y="229"/>
                        <a:pt x="180" y="229"/>
                      </a:cubicBezTo>
                      <a:cubicBezTo>
                        <a:pt x="180" y="229"/>
                        <a:pt x="182" y="228"/>
                        <a:pt x="183" y="228"/>
                      </a:cubicBezTo>
                      <a:cubicBezTo>
                        <a:pt x="187" y="228"/>
                        <a:pt x="191" y="228"/>
                        <a:pt x="195" y="227"/>
                      </a:cubicBezTo>
                      <a:cubicBezTo>
                        <a:pt x="198" y="227"/>
                        <a:pt x="200" y="227"/>
                        <a:pt x="202" y="227"/>
                      </a:cubicBezTo>
                      <a:cubicBezTo>
                        <a:pt x="204" y="227"/>
                        <a:pt x="204" y="227"/>
                        <a:pt x="205" y="227"/>
                      </a:cubicBezTo>
                      <a:cubicBezTo>
                        <a:pt x="213" y="226"/>
                        <a:pt x="221" y="225"/>
                        <a:pt x="229" y="224"/>
                      </a:cubicBezTo>
                      <a:lnTo>
                        <a:pt x="230" y="224"/>
                      </a:lnTo>
                      <a:cubicBezTo>
                        <a:pt x="237" y="223"/>
                        <a:pt x="245" y="222"/>
                        <a:pt x="252" y="220"/>
                      </a:cubicBezTo>
                      <a:cubicBezTo>
                        <a:pt x="252" y="220"/>
                        <a:pt x="253" y="220"/>
                        <a:pt x="254" y="219"/>
                      </a:cubicBezTo>
                      <a:cubicBezTo>
                        <a:pt x="260" y="218"/>
                        <a:pt x="267" y="217"/>
                        <a:pt x="273" y="215"/>
                      </a:cubicBezTo>
                      <a:cubicBezTo>
                        <a:pt x="274" y="215"/>
                        <a:pt x="275" y="214"/>
                        <a:pt x="276" y="214"/>
                      </a:cubicBezTo>
                      <a:cubicBezTo>
                        <a:pt x="282" y="213"/>
                        <a:pt x="288" y="211"/>
                        <a:pt x="293" y="209"/>
                      </a:cubicBezTo>
                      <a:cubicBezTo>
                        <a:pt x="296" y="208"/>
                        <a:pt x="298" y="207"/>
                        <a:pt x="300" y="207"/>
                      </a:cubicBezTo>
                      <a:cubicBezTo>
                        <a:pt x="304" y="205"/>
                        <a:pt x="309" y="204"/>
                        <a:pt x="314" y="202"/>
                      </a:cubicBezTo>
                      <a:cubicBezTo>
                        <a:pt x="314" y="201"/>
                        <a:pt x="315" y="201"/>
                        <a:pt x="315" y="200"/>
                      </a:cubicBezTo>
                      <a:cubicBezTo>
                        <a:pt x="320" y="199"/>
                        <a:pt x="324" y="197"/>
                        <a:pt x="328" y="195"/>
                      </a:cubicBezTo>
                      <a:lnTo>
                        <a:pt x="328" y="0"/>
                      </a:lnTo>
                      <a:cubicBezTo>
                        <a:pt x="323" y="3"/>
                        <a:pt x="319" y="5"/>
                        <a:pt x="314" y="7"/>
                      </a:cubicBezTo>
                    </a:path>
                  </a:pathLst>
                </a:custGeom>
                <a:solidFill>
                  <a:schemeClr val="tx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71" name="Freeform 441">
                  <a:extLst>
                    <a:ext uri="{FF2B5EF4-FFF2-40B4-BE49-F238E27FC236}">
                      <a16:creationId xmlns:a16="http://schemas.microsoft.com/office/drawing/2014/main" id="{87681B03-4405-94AB-B49B-D747D34CA4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9891" y="3702224"/>
                  <a:ext cx="1043658" cy="247184"/>
                </a:xfrm>
                <a:custGeom>
                  <a:avLst/>
                  <a:gdLst>
                    <a:gd name="T0" fmla="*/ 839 w 840"/>
                    <a:gd name="T1" fmla="*/ 99 h 200"/>
                    <a:gd name="T2" fmla="*/ 420 w 840"/>
                    <a:gd name="T3" fmla="*/ 199 h 200"/>
                    <a:gd name="T4" fmla="*/ 0 w 840"/>
                    <a:gd name="T5" fmla="*/ 99 h 200"/>
                    <a:gd name="T6" fmla="*/ 420 w 840"/>
                    <a:gd name="T7" fmla="*/ 0 h 200"/>
                    <a:gd name="T8" fmla="*/ 839 w 840"/>
                    <a:gd name="T9" fmla="*/ 99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0" h="200">
                      <a:moveTo>
                        <a:pt x="839" y="99"/>
                      </a:moveTo>
                      <a:cubicBezTo>
                        <a:pt x="839" y="154"/>
                        <a:pt x="651" y="199"/>
                        <a:pt x="420" y="199"/>
                      </a:cubicBezTo>
                      <a:cubicBezTo>
                        <a:pt x="188" y="199"/>
                        <a:pt x="0" y="154"/>
                        <a:pt x="0" y="99"/>
                      </a:cubicBezTo>
                      <a:cubicBezTo>
                        <a:pt x="0" y="45"/>
                        <a:pt x="188" y="0"/>
                        <a:pt x="420" y="0"/>
                      </a:cubicBezTo>
                      <a:cubicBezTo>
                        <a:pt x="651" y="0"/>
                        <a:pt x="839" y="45"/>
                        <a:pt x="839" y="99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  <p:sp>
              <p:nvSpPr>
                <p:cNvPr id="272" name="Freeform 442">
                  <a:extLst>
                    <a:ext uri="{FF2B5EF4-FFF2-40B4-BE49-F238E27FC236}">
                      <a16:creationId xmlns:a16="http://schemas.microsoft.com/office/drawing/2014/main" id="{4605F3AA-1E3C-AFDA-CF3F-AA569383A9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2145" y="1268856"/>
                  <a:ext cx="2219146" cy="2559708"/>
                </a:xfrm>
                <a:custGeom>
                  <a:avLst/>
                  <a:gdLst>
                    <a:gd name="T0" fmla="*/ 1779 w 1780"/>
                    <a:gd name="T1" fmla="*/ 890 h 2054"/>
                    <a:gd name="T2" fmla="*/ 890 w 1780"/>
                    <a:gd name="T3" fmla="*/ 0 h 2054"/>
                    <a:gd name="T4" fmla="*/ 0 w 1780"/>
                    <a:gd name="T5" fmla="*/ 890 h 2054"/>
                    <a:gd name="T6" fmla="*/ 722 w 1780"/>
                    <a:gd name="T7" fmla="*/ 1763 h 2054"/>
                    <a:gd name="T8" fmla="*/ 890 w 1780"/>
                    <a:gd name="T9" fmla="*/ 2053 h 2054"/>
                    <a:gd name="T10" fmla="*/ 1057 w 1780"/>
                    <a:gd name="T11" fmla="*/ 1763 h 2054"/>
                    <a:gd name="T12" fmla="*/ 1779 w 1780"/>
                    <a:gd name="T13" fmla="*/ 890 h 20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80" h="2054">
                      <a:moveTo>
                        <a:pt x="1779" y="890"/>
                      </a:moveTo>
                      <a:cubicBezTo>
                        <a:pt x="1779" y="398"/>
                        <a:pt x="1380" y="0"/>
                        <a:pt x="890" y="0"/>
                      </a:cubicBezTo>
                      <a:cubicBezTo>
                        <a:pt x="398" y="0"/>
                        <a:pt x="0" y="398"/>
                        <a:pt x="0" y="890"/>
                      </a:cubicBezTo>
                      <a:cubicBezTo>
                        <a:pt x="0" y="1324"/>
                        <a:pt x="311" y="1685"/>
                        <a:pt x="722" y="1763"/>
                      </a:cubicBezTo>
                      <a:lnTo>
                        <a:pt x="890" y="2053"/>
                      </a:lnTo>
                      <a:lnTo>
                        <a:pt x="1057" y="1763"/>
                      </a:lnTo>
                      <a:cubicBezTo>
                        <a:pt x="1468" y="1685"/>
                        <a:pt x="1779" y="1324"/>
                        <a:pt x="1779" y="890"/>
                      </a:cubicBezTo>
                    </a:path>
                  </a:pathLst>
                </a:custGeom>
                <a:solidFill>
                  <a:srgbClr val="8A1538"/>
                </a:soli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DM Sans" pitchFamily="2" charset="77"/>
                  </a:endParaRPr>
                </a:p>
              </p:txBody>
            </p:sp>
          </p:grpSp>
        </p:grpSp>
        <p:pic>
          <p:nvPicPr>
            <p:cNvPr id="297" name="Graphic 296" descr="Social network with solid fill">
              <a:extLst>
                <a:ext uri="{FF2B5EF4-FFF2-40B4-BE49-F238E27FC236}">
                  <a16:creationId xmlns:a16="http://schemas.microsoft.com/office/drawing/2014/main" id="{A2CDFFB5-DED2-1208-740C-9CDB4C5323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8546811" y="5044137"/>
              <a:ext cx="806242" cy="806242"/>
            </a:xfrm>
            <a:prstGeom prst="rect">
              <a:avLst/>
            </a:prstGeom>
          </p:spPr>
        </p:pic>
      </p:grpSp>
      <p:sp>
        <p:nvSpPr>
          <p:cNvPr id="304" name="TextBox 303">
            <a:extLst>
              <a:ext uri="{FF2B5EF4-FFF2-40B4-BE49-F238E27FC236}">
                <a16:creationId xmlns:a16="http://schemas.microsoft.com/office/drawing/2014/main" id="{2EC69C5C-0BA8-29CC-E84B-0F5AEFC52672}"/>
              </a:ext>
            </a:extLst>
          </p:cNvPr>
          <p:cNvSpPr txBox="1"/>
          <p:nvPr/>
        </p:nvSpPr>
        <p:spPr>
          <a:xfrm>
            <a:off x="9647900" y="1667546"/>
            <a:ext cx="25221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Monitoring of Hospital Associated VTE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48D400D0-7433-4DAF-CA0B-30399998F362}"/>
              </a:ext>
            </a:extLst>
          </p:cNvPr>
          <p:cNvSpPr txBox="1"/>
          <p:nvPr/>
        </p:nvSpPr>
        <p:spPr>
          <a:xfrm>
            <a:off x="9986107" y="4900404"/>
            <a:ext cx="2400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 Plan following the outcome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details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7B26AD1E-5574-4E38-9785-2AFF7DD5F976}"/>
              </a:ext>
            </a:extLst>
          </p:cNvPr>
          <p:cNvSpPr txBox="1"/>
          <p:nvPr/>
        </p:nvSpPr>
        <p:spPr>
          <a:xfrm>
            <a:off x="2362235" y="6081479"/>
            <a:ext cx="3714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PSIRF Process</a:t>
            </a:r>
          </a:p>
        </p:txBody>
      </p:sp>
      <p:pic>
        <p:nvPicPr>
          <p:cNvPr id="308" name="Graphic 307" descr="Badge 1 outline">
            <a:extLst>
              <a:ext uri="{FF2B5EF4-FFF2-40B4-BE49-F238E27FC236}">
                <a16:creationId xmlns:a16="http://schemas.microsoft.com/office/drawing/2014/main" id="{00DB7DC5-A6BC-EA38-A39E-B4F5A758550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149596" y="2557418"/>
            <a:ext cx="362471" cy="362471"/>
          </a:xfrm>
          <a:prstGeom prst="rect">
            <a:avLst/>
          </a:prstGeom>
        </p:spPr>
      </p:pic>
      <p:pic>
        <p:nvPicPr>
          <p:cNvPr id="310" name="Graphic 309" descr="Badge outline">
            <a:extLst>
              <a:ext uri="{FF2B5EF4-FFF2-40B4-BE49-F238E27FC236}">
                <a16:creationId xmlns:a16="http://schemas.microsoft.com/office/drawing/2014/main" id="{FE9042BE-9490-BEE5-3A58-889D518E540E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593895" y="3925895"/>
            <a:ext cx="391779" cy="391779"/>
          </a:xfrm>
          <a:prstGeom prst="rect">
            <a:avLst/>
          </a:prstGeom>
        </p:spPr>
      </p:pic>
      <p:pic>
        <p:nvPicPr>
          <p:cNvPr id="312" name="Graphic 311" descr="Badge 3 outline">
            <a:extLst>
              <a:ext uri="{FF2B5EF4-FFF2-40B4-BE49-F238E27FC236}">
                <a16:creationId xmlns:a16="http://schemas.microsoft.com/office/drawing/2014/main" id="{B0879693-CB6C-2FC9-9410-77F35A196AE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5939453" y="2494875"/>
            <a:ext cx="383496" cy="383496"/>
          </a:xfrm>
          <a:prstGeom prst="rect">
            <a:avLst/>
          </a:prstGeom>
        </p:spPr>
      </p:pic>
      <p:pic>
        <p:nvPicPr>
          <p:cNvPr id="314" name="Graphic 313" descr="Badge 4 outline">
            <a:extLst>
              <a:ext uri="{FF2B5EF4-FFF2-40B4-BE49-F238E27FC236}">
                <a16:creationId xmlns:a16="http://schemas.microsoft.com/office/drawing/2014/main" id="{E29DD0B4-343A-65AB-967F-65F366ADE9A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7443134" y="3843787"/>
            <a:ext cx="416499" cy="416499"/>
          </a:xfrm>
          <a:prstGeom prst="rect">
            <a:avLst/>
          </a:prstGeom>
        </p:spPr>
      </p:pic>
      <p:pic>
        <p:nvPicPr>
          <p:cNvPr id="316" name="Graphic 315" descr="Badge 5 outline">
            <a:extLst>
              <a:ext uri="{FF2B5EF4-FFF2-40B4-BE49-F238E27FC236}">
                <a16:creationId xmlns:a16="http://schemas.microsoft.com/office/drawing/2014/main" id="{9B59CB3C-5378-9D7F-9858-67E8C07E4C6A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9085374" y="2447604"/>
            <a:ext cx="381736" cy="381736"/>
          </a:xfrm>
          <a:prstGeom prst="rect">
            <a:avLst/>
          </a:prstGeom>
        </p:spPr>
      </p:pic>
      <p:pic>
        <p:nvPicPr>
          <p:cNvPr id="318" name="Graphic 317" descr="Badge 6 outline">
            <a:extLst>
              <a:ext uri="{FF2B5EF4-FFF2-40B4-BE49-F238E27FC236}">
                <a16:creationId xmlns:a16="http://schemas.microsoft.com/office/drawing/2014/main" id="{B807EC22-104B-9F0D-5FD3-13765B53ACA9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0867171" y="3768988"/>
            <a:ext cx="420417" cy="420417"/>
          </a:xfrm>
          <a:prstGeom prst="rect">
            <a:avLst/>
          </a:prstGeom>
        </p:spPr>
      </p:pic>
      <p:pic>
        <p:nvPicPr>
          <p:cNvPr id="320" name="Graphic 319" descr="Badge 7 outline">
            <a:extLst>
              <a:ext uri="{FF2B5EF4-FFF2-40B4-BE49-F238E27FC236}">
                <a16:creationId xmlns:a16="http://schemas.microsoft.com/office/drawing/2014/main" id="{049B5E50-130D-266C-8D29-BF247C19AC01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9413130" y="5225332"/>
            <a:ext cx="418288" cy="41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30ECC7D-90B7-64C3-2FE1-18BCEC3247AD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9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9A3CE-D6DD-8427-B8C3-91F603E06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D67A6D00-3A4A-5AC8-06DB-A095B2FE9F99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18018E8-606E-9E05-C013-F28AE809C72B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FFA19B3F-2671-001F-28F0-9DB719C2CC76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E65919AE-25E7-9E33-710E-F826D76AE6B5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FA6C8687-B910-D934-512D-09A754446F2B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7A5576E4-0D52-BEFA-688C-65B94B5748BF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D95412D7-E7D5-E94D-7893-7D3668F4213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35B87150-3D17-75A7-500A-B3980EE335F1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BDF57FC8-3CB9-BEBD-C3AB-44E3B7D990A0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B9DB2124-3BEB-2FD0-003D-6C9CB024A9A2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88DCBFB6-A4B7-AA79-624E-5BF518A401D1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B358D02-50E0-FDBB-7B45-E64E1788E463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AE5B5FA-7427-55C4-DF9B-06CC7CDC416C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ECECEC6D-CD2B-27AC-921F-6375FF951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9603332-05F1-22F1-F1CC-F9D3700E0CCC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7ECC896-54CB-EEAA-FF5A-6EC1E0E906B3}"/>
              </a:ext>
            </a:extLst>
          </p:cNvPr>
          <p:cNvSpPr/>
          <p:nvPr/>
        </p:nvSpPr>
        <p:spPr>
          <a:xfrm>
            <a:off x="66675" y="2735464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77F78A3-3629-6969-A8D2-1959ADDA4230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7292F91-8282-8EDC-9E7C-60EC942DBC6E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D7A8440D-AA69-8EE9-445B-BA304EB4A0F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1443D88-6279-8C65-8AD3-5054913D265E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D9A827DE-9ABC-37E1-03A7-11D500222BAB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88DBD881-F75E-E29D-EEEA-EA24F80A453D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ECA1029C-03D7-1B5E-470A-21EB2BC53FA5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5F8394EB-A395-BB8C-FC13-2DA0CF8BA4CA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6112285F-23A3-7E87-8F72-7AD7915B94DE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1E730579-4448-9E63-4054-D0E44456BB1C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6ED0B814-00E8-CC4B-F113-EB99A472B54C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C4DE6BD0-6629-6D2D-171F-A6A400CC56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C1C9BB03-AB32-A8A7-3478-AFA91198A4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D70A891-433E-A5AF-8627-586501E5D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6C6514D-5D03-11BA-687A-6C844C2EDF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0CED21F-2743-F61E-1155-03B2698CC490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8AF1895-6146-0C0A-C85F-E515100BA286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488F30C2-8D2B-3A70-FFDD-7BF06A4496A8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B086A857-464F-8324-FD12-66BB1E8C8276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C747701-DA7A-B145-3868-EAB58BB0DE45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9B66B11-D4BB-95B6-25AE-97D802AB868B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D6F0C76A-E0B2-4A4B-2E7A-BD85D95C99CD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7622E652-650A-F2EB-13FF-FA06C6A1B3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8868A3ED-D3E0-AD10-7604-66600B2B76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BB8D21B-DBFF-D2E4-34F1-5AADE3C636FC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83CCE1-2D27-E00D-5AE7-53F957BD50DE}"/>
              </a:ext>
            </a:extLst>
          </p:cNvPr>
          <p:cNvSpPr txBox="1"/>
          <p:nvPr/>
        </p:nvSpPr>
        <p:spPr>
          <a:xfrm>
            <a:off x="2886075" y="676275"/>
            <a:ext cx="8068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Potentially Preventable Hospital Associated Thrombosis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EAB582-1F87-4F7B-8B2A-F977D73235D3}"/>
              </a:ext>
            </a:extLst>
          </p:cNvPr>
          <p:cNvSpPr txBox="1"/>
          <p:nvPr/>
        </p:nvSpPr>
        <p:spPr>
          <a:xfrm>
            <a:off x="2886074" y="1134360"/>
            <a:ext cx="8516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summary of the approach to identifying potentially preventable hospital associated thrombosis, process of learning/improvement response, information dissemination and duty of candour (audits, reports, spreadsheets, learning outcomes)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5C89B27-8E87-3DFD-CC20-AC28575E465B}"/>
              </a:ext>
            </a:extLst>
          </p:cNvPr>
          <p:cNvGrpSpPr/>
          <p:nvPr/>
        </p:nvGrpSpPr>
        <p:grpSpPr>
          <a:xfrm>
            <a:off x="5500604" y="1969407"/>
            <a:ext cx="1190791" cy="1371791"/>
            <a:chOff x="5500604" y="1969407"/>
            <a:chExt cx="1190791" cy="137179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48D35D4-CE95-7523-32EC-C0DB3FB30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500604" y="1969407"/>
              <a:ext cx="1190791" cy="137179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DF5757-2DE0-F7FC-3668-26C0A4B89063}"/>
                </a:ext>
              </a:extLst>
            </p:cNvPr>
            <p:cNvSpPr/>
            <p:nvPr/>
          </p:nvSpPr>
          <p:spPr>
            <a:xfrm>
              <a:off x="5500604" y="2922171"/>
              <a:ext cx="1190791" cy="40415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Image of your data/file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8E70B3A-1AB0-03C1-9169-54A9878F2164}"/>
              </a:ext>
            </a:extLst>
          </p:cNvPr>
          <p:cNvGrpSpPr/>
          <p:nvPr/>
        </p:nvGrpSpPr>
        <p:grpSpPr>
          <a:xfrm>
            <a:off x="7222723" y="1976984"/>
            <a:ext cx="1190791" cy="1371791"/>
            <a:chOff x="5500604" y="1969407"/>
            <a:chExt cx="1190791" cy="1371791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7AB15F49-16FB-1888-A114-0250FC4571F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500604" y="1969407"/>
              <a:ext cx="1190791" cy="1371791"/>
            </a:xfrm>
            <a:prstGeom prst="rect">
              <a:avLst/>
            </a:prstGeom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FD287B6-DEC5-7F82-BC57-1044F6CF1956}"/>
                </a:ext>
              </a:extLst>
            </p:cNvPr>
            <p:cNvSpPr/>
            <p:nvPr/>
          </p:nvSpPr>
          <p:spPr>
            <a:xfrm>
              <a:off x="5500604" y="2922171"/>
              <a:ext cx="1190791" cy="40415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Prntscrn</a:t>
              </a:r>
              <a:r>
                <a: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your data/file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C3B62-CCB1-B9F7-F9A9-42E029859BE9}"/>
              </a:ext>
            </a:extLst>
          </p:cNvPr>
          <p:cNvSpPr/>
          <p:nvPr/>
        </p:nvSpPr>
        <p:spPr>
          <a:xfrm>
            <a:off x="4719636" y="3842865"/>
            <a:ext cx="4401313" cy="2049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of Score table/graph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83D5673-61F7-7270-9168-25FA7634AE4B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38F1AA3-F5AB-C767-D48A-3F595B30BD29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id="{885CD4AA-0454-6EF0-D5CF-3FF4C9A4C98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9A65169-CF1D-30E2-81AD-A850393A0768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38" name="Graphic 37" descr="Research with solid fill">
              <a:extLst>
                <a:ext uri="{FF2B5EF4-FFF2-40B4-BE49-F238E27FC236}">
                  <a16:creationId xmlns:a16="http://schemas.microsoft.com/office/drawing/2014/main" id="{3A6E4035-CE7A-BDBC-3C1B-822ADF3ED7F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61C18E5-108C-23B8-7DCE-8A39FBA508E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435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4D2FB-0061-AFD6-39AD-1831B7509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D46E038-FAE2-9931-9D42-66B1D6671516}"/>
              </a:ext>
            </a:extLst>
          </p:cNvPr>
          <p:cNvGrpSpPr/>
          <p:nvPr/>
        </p:nvGrpSpPr>
        <p:grpSpPr>
          <a:xfrm>
            <a:off x="244085" y="2908849"/>
            <a:ext cx="1568313" cy="1027801"/>
            <a:chOff x="9461345" y="4151403"/>
            <a:chExt cx="1568313" cy="10278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6F913BB-002F-F22D-6362-8C72B710E748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764B62CD-B154-88E1-7F69-D9C824C0459C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D8FD0B5-BBC0-7972-C8D0-414418EDD8BB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4" name="Graphic 13" descr="Research with solid fill">
              <a:extLst>
                <a:ext uri="{FF2B5EF4-FFF2-40B4-BE49-F238E27FC236}">
                  <a16:creationId xmlns:a16="http://schemas.microsoft.com/office/drawing/2014/main" id="{3EF786B2-67EA-1F19-64D4-1EFF6CDFF7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DCDD037-C5A7-0620-5C61-25E9765F9BEA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69488A1-F1EF-8398-CFE2-BD4E59A412CA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FACB54AD-F2E4-E165-4300-75A709AFC587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F5A4CC5-032A-C9E5-9601-45F82B7247F1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9" name="Graphic 8" descr="Research with solid fill">
              <a:extLst>
                <a:ext uri="{FF2B5EF4-FFF2-40B4-BE49-F238E27FC236}">
                  <a16:creationId xmlns:a16="http://schemas.microsoft.com/office/drawing/2014/main" id="{111F6A07-2AA0-D664-0E5B-C5AC53B48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7634447-A81B-017D-34FA-E63DCADEDAA6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6EDB819-7CA2-BA21-307D-74B42785BD53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387053DB-17EE-05C2-B26B-EE6F90A45016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23635F30-6302-E7F1-F156-91D4D9012464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0BDE9B57-10B2-A081-E8FF-6C515B7D4F07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E00FAB46-FA13-79D7-2F87-83041EEB6CD5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B3B78FF6-4744-B1D1-43BA-B605B3E5118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5974A839-8267-9EF3-86A7-95E59EFEB6EA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AF6F03A4-425F-AB84-3A24-8E4EC91E5474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B74AFE7F-D07C-D549-1A03-62F4EA6F9540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67E8C111-777A-AA66-0DE6-99AB02DCEE70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E59566-01BA-0214-0DAD-35BA496EA6B1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1791B23-8E6E-417E-30AA-2B490976D164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C439F90F-8C5E-6408-A25C-5D1FC7B51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DBBEED9-24C9-1BA7-A5D5-5876C28C11D8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A72E6C0-ECAB-40D4-C420-43A1DC5F6881}"/>
              </a:ext>
            </a:extLst>
          </p:cNvPr>
          <p:cNvSpPr/>
          <p:nvPr/>
        </p:nvSpPr>
        <p:spPr>
          <a:xfrm>
            <a:off x="57150" y="4059439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93944A4-3824-77FE-3DE1-FC5DFA1F3A17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0DA2C75-E086-08DB-4902-FBFF86B7BAA8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CBCAD33-DE78-5906-79EE-8B83EE190FF8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E037592F-E643-EF98-0BE2-E5B8E24D1B9E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6372450B-89B2-0F67-B855-3C9F057D08DB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902C6D1-AB53-DF04-A141-A6D60E01E0C4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167690F-CC60-9627-46D7-9587701EA6A6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D900189F-60AB-238B-E052-62D39D0873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5D99E7A7-F48A-E0C6-5C17-A639224F0D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19CC101F-C6C4-F672-4F57-9BF04AAF93A1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565F879-6516-B7F5-5483-468B2863CB7A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15E7E6B-E06F-F8AF-544C-7236BD6E109C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C1054D7D-343C-E534-D482-265DC3E26B3F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4CF6B01-C466-585D-B509-78BF320E7CB4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2EB21F8D-D12E-F516-D231-38553353A188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8A039A5-86BE-DA87-0F1A-8F7AF4B28233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05CC4CC8-99EB-ED81-3D34-43BEBC417691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B7F619B7-F1FF-106A-A5D1-8DF08B6F5672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60CED26C-136C-43A7-99E8-A59C70E7C08B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6205C916-0C62-D57A-16E3-8054F8E89370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95FC1598-AA46-5107-EF12-A65C638A1B24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D7D4CF4E-F970-906B-F3FD-A8CE88A857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1AA1190B-4AE2-7B05-9F67-4D9F602FF5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650D4A28-BA58-148C-6AD6-DF1FEA125A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C7601FC-3F6B-DA11-05E4-50BE36703C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29DFEAB-66AE-C6C2-AF42-59E6BDFC9BF8}"/>
              </a:ext>
            </a:extLst>
          </p:cNvPr>
          <p:cNvSpPr txBox="1"/>
          <p:nvPr/>
        </p:nvSpPr>
        <p:spPr>
          <a:xfrm>
            <a:off x="2686050" y="514350"/>
            <a:ext cx="2943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C5DA9-2812-9502-7EB4-D45632DA0B96}"/>
              </a:ext>
            </a:extLst>
          </p:cNvPr>
          <p:cNvSpPr txBox="1"/>
          <p:nvPr/>
        </p:nvSpPr>
        <p:spPr>
          <a:xfrm>
            <a:off x="3316224" y="1013479"/>
            <a:ext cx="8241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Brief summary of the centre’s approach to providing VTE patient information to all admitted patients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VTE explained verbally to patients by appropriate members of staff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2203F5-642B-0C59-8ED3-04B9CE0D3BFE}"/>
              </a:ext>
            </a:extLst>
          </p:cNvPr>
          <p:cNvSpPr/>
          <p:nvPr/>
        </p:nvSpPr>
        <p:spPr>
          <a:xfrm>
            <a:off x="4157662" y="2514185"/>
            <a:ext cx="4998720" cy="34662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of leaflet, printed or print screen of electronic copy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B5AA198-FF23-B202-6C7C-9180143880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321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8DB8B-AE85-8AD2-AA67-E0BEAD4D1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3AFBFF9-7B4D-3817-6386-07B813C6DE11}"/>
              </a:ext>
            </a:extLst>
          </p:cNvPr>
          <p:cNvGrpSpPr/>
          <p:nvPr/>
        </p:nvGrpSpPr>
        <p:grpSpPr>
          <a:xfrm>
            <a:off x="244085" y="2937424"/>
            <a:ext cx="1568313" cy="1027801"/>
            <a:chOff x="9461345" y="4151403"/>
            <a:chExt cx="1568313" cy="102780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EF4D8A-38CC-2409-332F-5B057A8A4E2D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7C61698E-52AF-879D-B623-30B20505A8F3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F9E8ED-940B-D60E-553D-37437F3DC204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12" name="Graphic 11" descr="Research with solid fill">
              <a:extLst>
                <a:ext uri="{FF2B5EF4-FFF2-40B4-BE49-F238E27FC236}">
                  <a16:creationId xmlns:a16="http://schemas.microsoft.com/office/drawing/2014/main" id="{383D79D1-49EE-C5FA-56DD-A490BF9DA5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1930FA-42A7-0052-03EA-4F1769D1C193}"/>
              </a:ext>
            </a:extLst>
          </p:cNvPr>
          <p:cNvGrpSpPr/>
          <p:nvPr/>
        </p:nvGrpSpPr>
        <p:grpSpPr>
          <a:xfrm>
            <a:off x="244085" y="2918374"/>
            <a:ext cx="1568313" cy="1027801"/>
            <a:chOff x="9461345" y="4151403"/>
            <a:chExt cx="1568313" cy="10278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6E33A30-8A9F-85C8-BB57-F8B177DDB4D4}"/>
                </a:ext>
              </a:extLst>
            </p:cNvPr>
            <p:cNvGrpSpPr/>
            <p:nvPr/>
          </p:nvGrpSpPr>
          <p:grpSpPr>
            <a:xfrm>
              <a:off x="9461345" y="4151403"/>
              <a:ext cx="1568313" cy="1027801"/>
              <a:chOff x="5942356" y="5575644"/>
              <a:chExt cx="1568313" cy="1027801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5A9AF3EE-4656-BE0B-EA84-A495F3CC3345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E4198D-D2CD-C715-C52F-F4493F136613}"/>
                  </a:ext>
                </a:extLst>
              </p:cNvPr>
              <p:cNvSpPr txBox="1"/>
              <p:nvPr/>
            </p:nvSpPr>
            <p:spPr>
              <a:xfrm>
                <a:off x="5942356" y="6203335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VTE PREVENTION PSIRF WORK</a:t>
                </a:r>
              </a:p>
            </p:txBody>
          </p:sp>
        </p:grpSp>
        <p:pic>
          <p:nvPicPr>
            <p:cNvPr id="7" name="Graphic 6" descr="Research with solid fill">
              <a:extLst>
                <a:ext uri="{FF2B5EF4-FFF2-40B4-BE49-F238E27FC236}">
                  <a16:creationId xmlns:a16="http://schemas.microsoft.com/office/drawing/2014/main" id="{DAAEAA53-7ADB-2959-5691-93EA6A242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961634" y="4242877"/>
              <a:ext cx="592066" cy="59206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020B4CED-EFD6-2758-CAF0-B5050299DF5C}"/>
              </a:ext>
            </a:extLst>
          </p:cNvPr>
          <p:cNvGrpSpPr/>
          <p:nvPr/>
        </p:nvGrpSpPr>
        <p:grpSpPr>
          <a:xfrm>
            <a:off x="253610" y="1591928"/>
            <a:ext cx="1577838" cy="1027458"/>
            <a:chOff x="7292592" y="3896346"/>
            <a:chExt cx="1577838" cy="102745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FD1D8F5-BF82-1C84-78B2-FF4105F18AA6}"/>
                </a:ext>
              </a:extLst>
            </p:cNvPr>
            <p:cNvSpPr/>
            <p:nvPr/>
          </p:nvSpPr>
          <p:spPr>
            <a:xfrm rot="3142879">
              <a:off x="8176145" y="4050498"/>
              <a:ext cx="102785" cy="177039"/>
            </a:xfrm>
            <a:prstGeom prst="rect">
              <a:avLst/>
            </a:prstGeom>
            <a:solidFill>
              <a:schemeClr val="bg1">
                <a:lumMod val="75000"/>
                <a:alpha val="5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7B7763EB-F1BE-F132-52F8-6AEC970BDC4B}"/>
                </a:ext>
              </a:extLst>
            </p:cNvPr>
            <p:cNvGrpSpPr/>
            <p:nvPr/>
          </p:nvGrpSpPr>
          <p:grpSpPr>
            <a:xfrm>
              <a:off x="7292592" y="3896346"/>
              <a:ext cx="1577838" cy="1027458"/>
              <a:chOff x="7292592" y="3896346"/>
              <a:chExt cx="1577838" cy="102745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20507B13-26CB-EECD-35E5-A50CA2D0B90C}"/>
                  </a:ext>
                </a:extLst>
              </p:cNvPr>
              <p:cNvGrpSpPr/>
              <p:nvPr/>
            </p:nvGrpSpPr>
            <p:grpSpPr>
              <a:xfrm>
                <a:off x="7292592" y="3896346"/>
                <a:ext cx="1577838" cy="1027458"/>
                <a:chOff x="5932831" y="5575644"/>
                <a:chExt cx="1577838" cy="1027458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C1ADD58E-569F-0D19-EA42-E70007E8956F}"/>
                    </a:ext>
                  </a:extLst>
                </p:cNvPr>
                <p:cNvSpPr/>
                <p:nvPr/>
              </p:nvSpPr>
              <p:spPr>
                <a:xfrm>
                  <a:off x="5951881" y="5575644"/>
                  <a:ext cx="1558788" cy="1027458"/>
                </a:xfrm>
                <a:prstGeom prst="roundRect">
                  <a:avLst/>
                </a:prstGeom>
                <a:solidFill>
                  <a:srgbClr val="005EB8"/>
                </a:solidFill>
                <a:ln>
                  <a:noFill/>
                </a:ln>
                <a:effectLst>
                  <a:outerShdw blurRad="50800" dist="38100" dir="2700000" sx="99000" sy="99000" algn="tl" rotWithShape="0">
                    <a:schemeClr val="bg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>
                    <a:rot lat="0" lon="0" rev="600000"/>
                  </a:lightRig>
                </a:scene3d>
                <a:sp3d extrusionH="190500" contourW="127000" prstMaterial="plastic">
                  <a:bevelT w="57150"/>
                  <a:contourClr>
                    <a:srgbClr val="005EB8"/>
                  </a:contourClr>
                </a:sp3d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AAB65DAC-4390-14C7-DC0A-4D9C05F9EE05}"/>
                    </a:ext>
                  </a:extLst>
                </p:cNvPr>
                <p:cNvSpPr txBox="1"/>
                <p:nvPr/>
              </p:nvSpPr>
              <p:spPr>
                <a:xfrm>
                  <a:off x="5932831" y="6222385"/>
                  <a:ext cx="15587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THROMBOPROPHYLAXIS</a:t>
                  </a:r>
                </a:p>
              </p:txBody>
            </p:sp>
          </p:grpSp>
          <p:grpSp>
            <p:nvGrpSpPr>
              <p:cNvPr id="24" name="Graphic 3">
                <a:extLst>
                  <a:ext uri="{FF2B5EF4-FFF2-40B4-BE49-F238E27FC236}">
                    <a16:creationId xmlns:a16="http://schemas.microsoft.com/office/drawing/2014/main" id="{1206D178-5EB9-723B-15E5-30D8143BED5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rot="3142879">
                <a:off x="7959632" y="3903566"/>
                <a:ext cx="253284" cy="682871"/>
                <a:chOff x="382802" y="1658170"/>
                <a:chExt cx="342900" cy="1028700"/>
              </a:xfrm>
            </p:grpSpPr>
            <p:sp>
              <p:nvSpPr>
                <p:cNvPr id="25" name="Freeform: Shape 20">
                  <a:extLst>
                    <a:ext uri="{FF2B5EF4-FFF2-40B4-BE49-F238E27FC236}">
                      <a16:creationId xmlns:a16="http://schemas.microsoft.com/office/drawing/2014/main" id="{3748C78D-D029-041C-372A-803308067B88}"/>
                    </a:ext>
                  </a:extLst>
                </p:cNvPr>
                <p:cNvSpPr/>
                <p:nvPr/>
              </p:nvSpPr>
              <p:spPr>
                <a:xfrm>
                  <a:off x="447574" y="2020120"/>
                  <a:ext cx="209550" cy="533400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6" name="Freeform: Shape 21">
                  <a:extLst>
                    <a:ext uri="{FF2B5EF4-FFF2-40B4-BE49-F238E27FC236}">
                      <a16:creationId xmlns:a16="http://schemas.microsoft.com/office/drawing/2014/main" id="{29705915-9290-9672-A12C-86438198398A}"/>
                    </a:ext>
                  </a:extLst>
                </p:cNvPr>
                <p:cNvSpPr/>
                <p:nvPr/>
              </p:nvSpPr>
              <p:spPr>
                <a:xfrm>
                  <a:off x="449402" y="2135732"/>
                  <a:ext cx="209550" cy="417788"/>
                </a:xfrm>
                <a:custGeom>
                  <a:avLst/>
                  <a:gdLst>
                    <a:gd name="connsiteX0" fmla="*/ 209074 w 209550"/>
                    <a:gd name="connsiteY0" fmla="*/ 529114 h 533400"/>
                    <a:gd name="connsiteX1" fmla="*/ 209074 w 209550"/>
                    <a:gd name="connsiteY1" fmla="*/ 109061 h 533400"/>
                    <a:gd name="connsiteX2" fmla="*/ 108109 w 209550"/>
                    <a:gd name="connsiteY2" fmla="*/ 7144 h 533400"/>
                    <a:gd name="connsiteX3" fmla="*/ 7144 w 209550"/>
                    <a:gd name="connsiteY3" fmla="*/ 108109 h 533400"/>
                    <a:gd name="connsiteX4" fmla="*/ 7144 w 209550"/>
                    <a:gd name="connsiteY4" fmla="*/ 528161 h 533400"/>
                    <a:gd name="connsiteX5" fmla="*/ 209074 w 209550"/>
                    <a:gd name="connsiteY5" fmla="*/ 528161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9550" h="533400">
                      <a:moveTo>
                        <a:pt x="209074" y="529114"/>
                      </a:moveTo>
                      <a:lnTo>
                        <a:pt x="209074" y="109061"/>
                      </a:lnTo>
                      <a:cubicBezTo>
                        <a:pt x="209074" y="52864"/>
                        <a:pt x="163354" y="7144"/>
                        <a:pt x="108109" y="7144"/>
                      </a:cubicBezTo>
                      <a:cubicBezTo>
                        <a:pt x="51911" y="7144"/>
                        <a:pt x="7144" y="52864"/>
                        <a:pt x="7144" y="108109"/>
                      </a:cubicBezTo>
                      <a:lnTo>
                        <a:pt x="7144" y="528161"/>
                      </a:lnTo>
                      <a:lnTo>
                        <a:pt x="209074" y="528161"/>
                      </a:lnTo>
                      <a:close/>
                    </a:path>
                  </a:pathLst>
                </a:custGeom>
                <a:solidFill>
                  <a:srgbClr val="F8535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7" name="Freeform: Shape 22">
                  <a:extLst>
                    <a:ext uri="{FF2B5EF4-FFF2-40B4-BE49-F238E27FC236}">
                      <a16:creationId xmlns:a16="http://schemas.microsoft.com/office/drawing/2014/main" id="{92FB6114-74AB-2202-86D8-BF65693BE333}"/>
                    </a:ext>
                  </a:extLst>
                </p:cNvPr>
                <p:cNvSpPr/>
                <p:nvPr/>
              </p:nvSpPr>
              <p:spPr>
                <a:xfrm>
                  <a:off x="478052" y="2051553"/>
                  <a:ext cx="95250" cy="466725"/>
                </a:xfrm>
                <a:custGeom>
                  <a:avLst/>
                  <a:gdLst>
                    <a:gd name="connsiteX0" fmla="*/ 17621 w 95250"/>
                    <a:gd name="connsiteY0" fmla="*/ 466249 h 466725"/>
                    <a:gd name="connsiteX1" fmla="*/ 7144 w 95250"/>
                    <a:gd name="connsiteY1" fmla="*/ 455771 h 466725"/>
                    <a:gd name="connsiteX2" fmla="*/ 7144 w 95250"/>
                    <a:gd name="connsiteY2" fmla="*/ 77629 h 466725"/>
                    <a:gd name="connsiteX3" fmla="*/ 77629 w 95250"/>
                    <a:gd name="connsiteY3" fmla="*/ 7144 h 466725"/>
                    <a:gd name="connsiteX4" fmla="*/ 88106 w 95250"/>
                    <a:gd name="connsiteY4" fmla="*/ 17621 h 466725"/>
                    <a:gd name="connsiteX5" fmla="*/ 77629 w 95250"/>
                    <a:gd name="connsiteY5" fmla="*/ 28099 h 466725"/>
                    <a:gd name="connsiteX6" fmla="*/ 28099 w 95250"/>
                    <a:gd name="connsiteY6" fmla="*/ 77629 h 466725"/>
                    <a:gd name="connsiteX7" fmla="*/ 28099 w 95250"/>
                    <a:gd name="connsiteY7" fmla="*/ 455771 h 466725"/>
                    <a:gd name="connsiteX8" fmla="*/ 17621 w 95250"/>
                    <a:gd name="connsiteY8" fmla="*/ 466249 h 466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5250" h="466725">
                      <a:moveTo>
                        <a:pt x="17621" y="466249"/>
                      </a:moveTo>
                      <a:cubicBezTo>
                        <a:pt x="11906" y="466249"/>
                        <a:pt x="7144" y="461486"/>
                        <a:pt x="7144" y="455771"/>
                      </a:cubicBezTo>
                      <a:lnTo>
                        <a:pt x="7144" y="77629"/>
                      </a:lnTo>
                      <a:cubicBezTo>
                        <a:pt x="7144" y="38576"/>
                        <a:pt x="38576" y="7144"/>
                        <a:pt x="77629" y="7144"/>
                      </a:cubicBezTo>
                      <a:cubicBezTo>
                        <a:pt x="83344" y="7144"/>
                        <a:pt x="88106" y="11906"/>
                        <a:pt x="88106" y="17621"/>
                      </a:cubicBezTo>
                      <a:cubicBezTo>
                        <a:pt x="88106" y="23336"/>
                        <a:pt x="83344" y="28099"/>
                        <a:pt x="77629" y="28099"/>
                      </a:cubicBezTo>
                      <a:cubicBezTo>
                        <a:pt x="50959" y="28099"/>
                        <a:pt x="28099" y="50006"/>
                        <a:pt x="28099" y="77629"/>
                      </a:cubicBezTo>
                      <a:lnTo>
                        <a:pt x="28099" y="455771"/>
                      </a:lnTo>
                      <a:cubicBezTo>
                        <a:pt x="28099" y="461486"/>
                        <a:pt x="23336" y="466249"/>
                        <a:pt x="17621" y="46624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8" name="Freeform: Shape 23">
                  <a:extLst>
                    <a:ext uri="{FF2B5EF4-FFF2-40B4-BE49-F238E27FC236}">
                      <a16:creationId xmlns:a16="http://schemas.microsoft.com/office/drawing/2014/main" id="{DF8DAB9C-B925-549C-5AFB-A61A958DC8E6}"/>
                    </a:ext>
                  </a:extLst>
                </p:cNvPr>
                <p:cNvSpPr/>
                <p:nvPr/>
              </p:nvSpPr>
              <p:spPr>
                <a:xfrm>
                  <a:off x="382802" y="1658170"/>
                  <a:ext cx="342900" cy="1028700"/>
                </a:xfrm>
                <a:custGeom>
                  <a:avLst/>
                  <a:gdLst>
                    <a:gd name="connsiteX0" fmla="*/ 311944 w 342900"/>
                    <a:gd name="connsiteY0" fmla="*/ 885349 h 1028700"/>
                    <a:gd name="connsiteX1" fmla="*/ 287179 w 342900"/>
                    <a:gd name="connsiteY1" fmla="*/ 885349 h 1028700"/>
                    <a:gd name="connsiteX2" fmla="*/ 287179 w 342900"/>
                    <a:gd name="connsiteY2" fmla="*/ 471011 h 1028700"/>
                    <a:gd name="connsiteX3" fmla="*/ 197644 w 342900"/>
                    <a:gd name="connsiteY3" fmla="*/ 359569 h 1028700"/>
                    <a:gd name="connsiteX4" fmla="*/ 197644 w 342900"/>
                    <a:gd name="connsiteY4" fmla="*/ 340519 h 1028700"/>
                    <a:gd name="connsiteX5" fmla="*/ 181451 w 342900"/>
                    <a:gd name="connsiteY5" fmla="*/ 316706 h 1028700"/>
                    <a:gd name="connsiteX6" fmla="*/ 181451 w 342900"/>
                    <a:gd name="connsiteY6" fmla="*/ 7144 h 1028700"/>
                    <a:gd name="connsiteX7" fmla="*/ 164306 w 342900"/>
                    <a:gd name="connsiteY7" fmla="*/ 63341 h 1028700"/>
                    <a:gd name="connsiteX8" fmla="*/ 164306 w 342900"/>
                    <a:gd name="connsiteY8" fmla="*/ 315754 h 1028700"/>
                    <a:gd name="connsiteX9" fmla="*/ 148114 w 342900"/>
                    <a:gd name="connsiteY9" fmla="*/ 339566 h 1028700"/>
                    <a:gd name="connsiteX10" fmla="*/ 148114 w 342900"/>
                    <a:gd name="connsiteY10" fmla="*/ 358616 h 1028700"/>
                    <a:gd name="connsiteX11" fmla="*/ 58579 w 342900"/>
                    <a:gd name="connsiteY11" fmla="*/ 470059 h 1028700"/>
                    <a:gd name="connsiteX12" fmla="*/ 58579 w 342900"/>
                    <a:gd name="connsiteY12" fmla="*/ 885349 h 1028700"/>
                    <a:gd name="connsiteX13" fmla="*/ 32861 w 342900"/>
                    <a:gd name="connsiteY13" fmla="*/ 885349 h 1028700"/>
                    <a:gd name="connsiteX14" fmla="*/ 7144 w 342900"/>
                    <a:gd name="connsiteY14" fmla="*/ 912019 h 1028700"/>
                    <a:gd name="connsiteX15" fmla="*/ 32861 w 342900"/>
                    <a:gd name="connsiteY15" fmla="*/ 937736 h 1028700"/>
                    <a:gd name="connsiteX16" fmla="*/ 134779 w 342900"/>
                    <a:gd name="connsiteY16" fmla="*/ 937736 h 1028700"/>
                    <a:gd name="connsiteX17" fmla="*/ 134779 w 342900"/>
                    <a:gd name="connsiteY17" fmla="*/ 995839 h 1028700"/>
                    <a:gd name="connsiteX18" fmla="*/ 99536 w 342900"/>
                    <a:gd name="connsiteY18" fmla="*/ 995839 h 1028700"/>
                    <a:gd name="connsiteX19" fmla="*/ 77629 w 342900"/>
                    <a:gd name="connsiteY19" fmla="*/ 1017746 h 1028700"/>
                    <a:gd name="connsiteX20" fmla="*/ 77629 w 342900"/>
                    <a:gd name="connsiteY20" fmla="*/ 1030129 h 1028700"/>
                    <a:gd name="connsiteX21" fmla="*/ 267176 w 342900"/>
                    <a:gd name="connsiteY21" fmla="*/ 1030129 h 1028700"/>
                    <a:gd name="connsiteX22" fmla="*/ 267176 w 342900"/>
                    <a:gd name="connsiteY22" fmla="*/ 1017746 h 1028700"/>
                    <a:gd name="connsiteX23" fmla="*/ 245269 w 342900"/>
                    <a:gd name="connsiteY23" fmla="*/ 995839 h 1028700"/>
                    <a:gd name="connsiteX24" fmla="*/ 210026 w 342900"/>
                    <a:gd name="connsiteY24" fmla="*/ 995839 h 1028700"/>
                    <a:gd name="connsiteX25" fmla="*/ 210026 w 342900"/>
                    <a:gd name="connsiteY25" fmla="*/ 937736 h 1028700"/>
                    <a:gd name="connsiteX26" fmla="*/ 311944 w 342900"/>
                    <a:gd name="connsiteY26" fmla="*/ 937736 h 1028700"/>
                    <a:gd name="connsiteX27" fmla="*/ 337661 w 342900"/>
                    <a:gd name="connsiteY27" fmla="*/ 912019 h 1028700"/>
                    <a:gd name="connsiteX28" fmla="*/ 311944 w 342900"/>
                    <a:gd name="connsiteY28" fmla="*/ 885349 h 1028700"/>
                    <a:gd name="connsiteX29" fmla="*/ 84296 w 342900"/>
                    <a:gd name="connsiteY29" fmla="*/ 885349 h 1028700"/>
                    <a:gd name="connsiteX30" fmla="*/ 84296 w 342900"/>
                    <a:gd name="connsiteY30" fmla="*/ 471011 h 1028700"/>
                    <a:gd name="connsiteX31" fmla="*/ 172879 w 342900"/>
                    <a:gd name="connsiteY31" fmla="*/ 382429 h 1028700"/>
                    <a:gd name="connsiteX32" fmla="*/ 261461 w 342900"/>
                    <a:gd name="connsiteY32" fmla="*/ 471011 h 1028700"/>
                    <a:gd name="connsiteX33" fmla="*/ 261461 w 342900"/>
                    <a:gd name="connsiteY33" fmla="*/ 886301 h 1028700"/>
                    <a:gd name="connsiteX34" fmla="*/ 84296 w 342900"/>
                    <a:gd name="connsiteY34" fmla="*/ 886301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42900" h="1028700">
                      <a:moveTo>
                        <a:pt x="311944" y="885349"/>
                      </a:moveTo>
                      <a:lnTo>
                        <a:pt x="287179" y="885349"/>
                      </a:lnTo>
                      <a:lnTo>
                        <a:pt x="287179" y="471011"/>
                      </a:lnTo>
                      <a:cubicBezTo>
                        <a:pt x="287179" y="416719"/>
                        <a:pt x="249079" y="370999"/>
                        <a:pt x="197644" y="359569"/>
                      </a:cubicBezTo>
                      <a:lnTo>
                        <a:pt x="197644" y="340519"/>
                      </a:lnTo>
                      <a:cubicBezTo>
                        <a:pt x="197644" y="330041"/>
                        <a:pt x="190976" y="320516"/>
                        <a:pt x="181451" y="316706"/>
                      </a:cubicBezTo>
                      <a:lnTo>
                        <a:pt x="181451" y="7144"/>
                      </a:lnTo>
                      <a:lnTo>
                        <a:pt x="164306" y="63341"/>
                      </a:lnTo>
                      <a:lnTo>
                        <a:pt x="164306" y="315754"/>
                      </a:lnTo>
                      <a:cubicBezTo>
                        <a:pt x="154781" y="319564"/>
                        <a:pt x="148114" y="328136"/>
                        <a:pt x="148114" y="339566"/>
                      </a:cubicBezTo>
                      <a:lnTo>
                        <a:pt x="148114" y="358616"/>
                      </a:lnTo>
                      <a:cubicBezTo>
                        <a:pt x="96679" y="370046"/>
                        <a:pt x="58579" y="415766"/>
                        <a:pt x="58579" y="470059"/>
                      </a:cubicBezTo>
                      <a:lnTo>
                        <a:pt x="58579" y="885349"/>
                      </a:lnTo>
                      <a:lnTo>
                        <a:pt x="32861" y="885349"/>
                      </a:lnTo>
                      <a:cubicBezTo>
                        <a:pt x="18574" y="885349"/>
                        <a:pt x="7144" y="896779"/>
                        <a:pt x="7144" y="912019"/>
                      </a:cubicBezTo>
                      <a:cubicBezTo>
                        <a:pt x="7144" y="926306"/>
                        <a:pt x="18574" y="937736"/>
                        <a:pt x="32861" y="937736"/>
                      </a:cubicBezTo>
                      <a:lnTo>
                        <a:pt x="134779" y="937736"/>
                      </a:lnTo>
                      <a:lnTo>
                        <a:pt x="134779" y="995839"/>
                      </a:lnTo>
                      <a:lnTo>
                        <a:pt x="99536" y="995839"/>
                      </a:lnTo>
                      <a:cubicBezTo>
                        <a:pt x="87154" y="995839"/>
                        <a:pt x="77629" y="1005364"/>
                        <a:pt x="77629" y="1017746"/>
                      </a:cubicBezTo>
                      <a:lnTo>
                        <a:pt x="77629" y="1030129"/>
                      </a:lnTo>
                      <a:lnTo>
                        <a:pt x="267176" y="1030129"/>
                      </a:lnTo>
                      <a:lnTo>
                        <a:pt x="267176" y="1017746"/>
                      </a:lnTo>
                      <a:cubicBezTo>
                        <a:pt x="267176" y="1005364"/>
                        <a:pt x="257651" y="995839"/>
                        <a:pt x="245269" y="995839"/>
                      </a:cubicBezTo>
                      <a:lnTo>
                        <a:pt x="210026" y="995839"/>
                      </a:lnTo>
                      <a:lnTo>
                        <a:pt x="210026" y="937736"/>
                      </a:lnTo>
                      <a:lnTo>
                        <a:pt x="311944" y="937736"/>
                      </a:lnTo>
                      <a:cubicBezTo>
                        <a:pt x="326231" y="937736"/>
                        <a:pt x="337661" y="926306"/>
                        <a:pt x="337661" y="912019"/>
                      </a:cubicBezTo>
                      <a:cubicBezTo>
                        <a:pt x="337661" y="896779"/>
                        <a:pt x="326231" y="885349"/>
                        <a:pt x="311944" y="885349"/>
                      </a:cubicBezTo>
                      <a:close/>
                      <a:moveTo>
                        <a:pt x="84296" y="885349"/>
                      </a:moveTo>
                      <a:lnTo>
                        <a:pt x="84296" y="471011"/>
                      </a:lnTo>
                      <a:cubicBezTo>
                        <a:pt x="84296" y="422434"/>
                        <a:pt x="124301" y="382429"/>
                        <a:pt x="172879" y="382429"/>
                      </a:cubicBezTo>
                      <a:cubicBezTo>
                        <a:pt x="221456" y="382429"/>
                        <a:pt x="261461" y="422434"/>
                        <a:pt x="261461" y="471011"/>
                      </a:cubicBezTo>
                      <a:lnTo>
                        <a:pt x="261461" y="886301"/>
                      </a:lnTo>
                      <a:lnTo>
                        <a:pt x="84296" y="88630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E45C450-F4FC-6E60-3091-E78B11394FF9}"/>
              </a:ext>
            </a:extLst>
          </p:cNvPr>
          <p:cNvGrpSpPr/>
          <p:nvPr/>
        </p:nvGrpSpPr>
        <p:grpSpPr>
          <a:xfrm>
            <a:off x="264469" y="241398"/>
            <a:ext cx="1558788" cy="1027458"/>
            <a:chOff x="5951881" y="5575644"/>
            <a:chExt cx="1558788" cy="102745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FA06849-2019-5436-BBE1-B67FEDAFA047}"/>
                </a:ext>
              </a:extLst>
            </p:cNvPr>
            <p:cNvSpPr/>
            <p:nvPr/>
          </p:nvSpPr>
          <p:spPr>
            <a:xfrm>
              <a:off x="5951881" y="5575644"/>
              <a:ext cx="1558788" cy="1027458"/>
            </a:xfrm>
            <a:prstGeom prst="roundRect">
              <a:avLst/>
            </a:prstGeom>
            <a:solidFill>
              <a:srgbClr val="005EB8"/>
            </a:solidFill>
            <a:ln>
              <a:noFill/>
            </a:ln>
            <a:effectLst>
              <a:outerShdw blurRad="50800" dist="38100" dir="2700000" sx="99000" sy="99000" algn="tl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extrusionH="190500" contourW="127000" prstMaterial="plastic">
              <a:bevelT w="57150"/>
              <a:contourClr>
                <a:srgbClr val="005EB8"/>
              </a:contour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Clipboard Partially Ticked with solid fill">
              <a:extLst>
                <a:ext uri="{FF2B5EF4-FFF2-40B4-BE49-F238E27FC236}">
                  <a16:creationId xmlns:a16="http://schemas.microsoft.com/office/drawing/2014/main" id="{094300F7-6E5A-39F7-8E82-38DC565D8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11954" y="5699568"/>
              <a:ext cx="492187" cy="49218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878AF63-F91F-1EA5-7247-51AF42A939C4}"/>
                </a:ext>
              </a:extLst>
            </p:cNvPr>
            <p:cNvSpPr txBox="1"/>
            <p:nvPr/>
          </p:nvSpPr>
          <p:spPr>
            <a:xfrm>
              <a:off x="5951881" y="6222385"/>
              <a:ext cx="15587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RISK ASSESSMENT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2126656-41FE-F4DB-AC91-DCE94BF30CB5}"/>
              </a:ext>
            </a:extLst>
          </p:cNvPr>
          <p:cNvSpPr/>
          <p:nvPr/>
        </p:nvSpPr>
        <p:spPr>
          <a:xfrm>
            <a:off x="57150" y="4059439"/>
            <a:ext cx="1914525" cy="139153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45D6B69-8E6E-1B07-8FF8-7C0E3F6C94F9}"/>
              </a:ext>
            </a:extLst>
          </p:cNvPr>
          <p:cNvGrpSpPr/>
          <p:nvPr/>
        </p:nvGrpSpPr>
        <p:grpSpPr>
          <a:xfrm>
            <a:off x="137528" y="5564444"/>
            <a:ext cx="1643463" cy="1027458"/>
            <a:chOff x="7298281" y="2324157"/>
            <a:chExt cx="1643463" cy="102745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3C4BEE7-5899-0230-7A4A-0131AEE353BB}"/>
                </a:ext>
              </a:extLst>
            </p:cNvPr>
            <p:cNvCxnSpPr>
              <a:cxnSpLocks/>
            </p:cNvCxnSpPr>
            <p:nvPr/>
          </p:nvCxnSpPr>
          <p:spPr>
            <a:xfrm>
              <a:off x="7309926" y="2948705"/>
              <a:ext cx="70759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18D4307-6F6F-C180-A51B-FDBD36DE32A0}"/>
                </a:ext>
              </a:extLst>
            </p:cNvPr>
            <p:cNvCxnSpPr>
              <a:cxnSpLocks/>
            </p:cNvCxnSpPr>
            <p:nvPr/>
          </p:nvCxnSpPr>
          <p:spPr>
            <a:xfrm>
              <a:off x="7298281" y="3265499"/>
              <a:ext cx="745358" cy="0"/>
            </a:xfrm>
            <a:prstGeom prst="line">
              <a:avLst/>
            </a:prstGeom>
            <a:ln w="508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54072877-20D4-8308-CBA8-E7CD5CA14D48}"/>
                </a:ext>
              </a:extLst>
            </p:cNvPr>
            <p:cNvGrpSpPr/>
            <p:nvPr/>
          </p:nvGrpSpPr>
          <p:grpSpPr>
            <a:xfrm>
              <a:off x="7373431" y="2324157"/>
              <a:ext cx="1568313" cy="1027458"/>
              <a:chOff x="5942356" y="5575644"/>
              <a:chExt cx="1568313" cy="1027458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5FDAB9C9-1FC1-4A49-A501-2ABA8EBB726C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57085106-DB39-4E1A-C8AA-70E29DA664B9}"/>
                  </a:ext>
                </a:extLst>
              </p:cNvPr>
              <p:cNvSpPr txBox="1"/>
              <p:nvPr/>
            </p:nvSpPr>
            <p:spPr>
              <a:xfrm>
                <a:off x="5942356" y="6174760"/>
                <a:ext cx="1558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DISPLAY OF EXEMPLAR CENTRE QUALITY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60A5465-4187-6E1D-26EA-1535A05BC3C7}"/>
                </a:ext>
              </a:extLst>
            </p:cNvPr>
            <p:cNvGrpSpPr/>
            <p:nvPr/>
          </p:nvGrpSpPr>
          <p:grpSpPr>
            <a:xfrm>
              <a:off x="7872356" y="2378542"/>
              <a:ext cx="607147" cy="607147"/>
              <a:chOff x="7796156" y="2378542"/>
              <a:chExt cx="607147" cy="607147"/>
            </a:xfrm>
          </p:grpSpPr>
          <p:pic>
            <p:nvPicPr>
              <p:cNvPr id="89" name="Graphic 88" descr="Trophy with solid fill">
                <a:extLst>
                  <a:ext uri="{FF2B5EF4-FFF2-40B4-BE49-F238E27FC236}">
                    <a16:creationId xmlns:a16="http://schemas.microsoft.com/office/drawing/2014/main" id="{C6C4C9DD-E343-6DFA-B5FC-E5473DC393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796156" y="2378542"/>
                <a:ext cx="607147" cy="607147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91" name="Graphic 90" descr="Star with solid fill">
                <a:extLst>
                  <a:ext uri="{FF2B5EF4-FFF2-40B4-BE49-F238E27FC236}">
                    <a16:creationId xmlns:a16="http://schemas.microsoft.com/office/drawing/2014/main" id="{F90916CC-C143-F6D1-2F74-5A8E73287A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8018543" y="2472375"/>
                <a:ext cx="179669" cy="17966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36EA82D8-7E09-81BD-BE09-B0663FB94461}"/>
              </a:ext>
            </a:extLst>
          </p:cNvPr>
          <p:cNvSpPr/>
          <p:nvPr/>
        </p:nvSpPr>
        <p:spPr>
          <a:xfrm>
            <a:off x="-23273" y="0"/>
            <a:ext cx="2099723" cy="6857999"/>
          </a:xfrm>
          <a:prstGeom prst="rect">
            <a:avLst/>
          </a:prstGeom>
          <a:solidFill>
            <a:schemeClr val="bg1">
              <a:lumMod val="8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E1A9930-D266-3C4B-3CA9-7BBF49AB365B}"/>
              </a:ext>
            </a:extLst>
          </p:cNvPr>
          <p:cNvGrpSpPr/>
          <p:nvPr/>
        </p:nvGrpSpPr>
        <p:grpSpPr>
          <a:xfrm>
            <a:off x="208624" y="4229047"/>
            <a:ext cx="1577838" cy="1027458"/>
            <a:chOff x="5173731" y="2293197"/>
            <a:chExt cx="1577838" cy="1027458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8E35A717-3927-2957-2686-EE924A4F46D9}"/>
                </a:ext>
              </a:extLst>
            </p:cNvPr>
            <p:cNvGrpSpPr/>
            <p:nvPr/>
          </p:nvGrpSpPr>
          <p:grpSpPr>
            <a:xfrm>
              <a:off x="5173731" y="2293197"/>
              <a:ext cx="1577838" cy="1027458"/>
              <a:chOff x="5932831" y="5575644"/>
              <a:chExt cx="1577838" cy="1027458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BFA984C6-5169-610C-65B0-42CA17F15208}"/>
                  </a:ext>
                </a:extLst>
              </p:cNvPr>
              <p:cNvSpPr/>
              <p:nvPr/>
            </p:nvSpPr>
            <p:spPr>
              <a:xfrm>
                <a:off x="5951881" y="5575644"/>
                <a:ext cx="1558788" cy="1027458"/>
              </a:xfrm>
              <a:prstGeom prst="roundRect">
                <a:avLst/>
              </a:prstGeom>
              <a:solidFill>
                <a:srgbClr val="005EB8"/>
              </a:solidFill>
              <a:ln>
                <a:noFill/>
              </a:ln>
              <a:effectLst>
                <a:outerShdw blurRad="50800" dist="38100" dir="2700000" sx="99000" sy="99000" algn="tl" rotWithShape="0">
                  <a:schemeClr val="bg1"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600000"/>
                </a:lightRig>
              </a:scene3d>
              <a:sp3d extrusionH="190500" contourW="127000" prstMaterial="plastic">
                <a:bevelT w="57150"/>
                <a:contourClr>
                  <a:srgbClr val="005EB8"/>
                </a:contourClr>
              </a:sp3d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9B49B56-27EF-2402-9D5E-5F23138BB062}"/>
                  </a:ext>
                </a:extLst>
              </p:cNvPr>
              <p:cNvSpPr txBox="1"/>
              <p:nvPr/>
            </p:nvSpPr>
            <p:spPr>
              <a:xfrm>
                <a:off x="5932831" y="6222385"/>
                <a:ext cx="155878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PATIENT INFORMATION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235E361-57FA-61B0-5008-E0807DBAB954}"/>
                </a:ext>
              </a:extLst>
            </p:cNvPr>
            <p:cNvGrpSpPr/>
            <p:nvPr/>
          </p:nvGrpSpPr>
          <p:grpSpPr>
            <a:xfrm>
              <a:off x="5771929" y="2401295"/>
              <a:ext cx="480002" cy="540812"/>
              <a:chOff x="7537515" y="2030195"/>
              <a:chExt cx="480002" cy="601713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321521EF-9995-D078-8804-22B75B59E2CC}"/>
                  </a:ext>
                </a:extLst>
              </p:cNvPr>
              <p:cNvGrpSpPr/>
              <p:nvPr/>
            </p:nvGrpSpPr>
            <p:grpSpPr>
              <a:xfrm>
                <a:off x="7537515" y="2030195"/>
                <a:ext cx="480002" cy="601713"/>
                <a:chOff x="2664410" y="1047644"/>
                <a:chExt cx="610816" cy="919700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09E7949E-1E9F-F50E-1F47-7FF68AF40F11}"/>
                    </a:ext>
                  </a:extLst>
                </p:cNvPr>
                <p:cNvGrpSpPr/>
                <p:nvPr/>
              </p:nvGrpSpPr>
              <p:grpSpPr>
                <a:xfrm>
                  <a:off x="2664410" y="1047644"/>
                  <a:ext cx="610816" cy="919700"/>
                  <a:chOff x="7085736" y="5138530"/>
                  <a:chExt cx="840122" cy="1299817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301FA3C3-AF1A-692C-7B8B-03962D0B9772}"/>
                      </a:ext>
                    </a:extLst>
                  </p:cNvPr>
                  <p:cNvSpPr/>
                  <p:nvPr/>
                </p:nvSpPr>
                <p:spPr>
                  <a:xfrm>
                    <a:off x="7335078" y="5138530"/>
                    <a:ext cx="590780" cy="1013544"/>
                  </a:xfrm>
                  <a:prstGeom prst="rect">
                    <a:avLst/>
                  </a:prstGeom>
                  <a:solidFill>
                    <a:srgbClr val="B0302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1C4C8248-074E-9F02-524A-A1E13C26DB29}"/>
                      </a:ext>
                    </a:extLst>
                  </p:cNvPr>
                  <p:cNvSpPr/>
                  <p:nvPr/>
                </p:nvSpPr>
                <p:spPr>
                  <a:xfrm>
                    <a:off x="7085736" y="5364921"/>
                    <a:ext cx="627029" cy="1073426"/>
                  </a:xfrm>
                  <a:prstGeom prst="rect">
                    <a:avLst/>
                  </a:prstGeom>
                  <a:solidFill>
                    <a:srgbClr val="D063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  <p:sp>
                <p:nvSpPr>
                  <p:cNvPr id="63" name="Right Triangle 62">
                    <a:extLst>
                      <a:ext uri="{FF2B5EF4-FFF2-40B4-BE49-F238E27FC236}">
                        <a16:creationId xmlns:a16="http://schemas.microsoft.com/office/drawing/2014/main" id="{04B0923A-1871-1E08-F0E1-C9F2FD57A08B}"/>
                      </a:ext>
                    </a:extLst>
                  </p:cNvPr>
                  <p:cNvSpPr/>
                  <p:nvPr/>
                </p:nvSpPr>
                <p:spPr>
                  <a:xfrm>
                    <a:off x="7335077" y="5138530"/>
                    <a:ext cx="377687" cy="226391"/>
                  </a:xfrm>
                  <a:prstGeom prst="rtTriangle">
                    <a:avLst/>
                  </a:prstGeom>
                  <a:solidFill>
                    <a:schemeClr val="bg2">
                      <a:lumMod val="25000"/>
                      <a:alpha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sz="2600"/>
                  </a:p>
                </p:txBody>
              </p:sp>
            </p:grp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9398854-648D-820D-0E67-D34EFA3C62AF}"/>
                    </a:ext>
                  </a:extLst>
                </p:cNvPr>
                <p:cNvSpPr/>
                <p:nvPr/>
              </p:nvSpPr>
              <p:spPr>
                <a:xfrm>
                  <a:off x="2734216" y="1267256"/>
                  <a:ext cx="316272" cy="25920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B0302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60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DEFFFAC6-37EE-A5C4-34C2-469F76C0D2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19806" y="1625957"/>
                  <a:ext cx="360559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Freeform 33">
                  <a:extLst>
                    <a:ext uri="{FF2B5EF4-FFF2-40B4-BE49-F238E27FC236}">
                      <a16:creationId xmlns:a16="http://schemas.microsoft.com/office/drawing/2014/main" id="{16A2B1CA-2289-EEB5-7E79-BFA1D41F4F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2836551" y="1310194"/>
                  <a:ext cx="120264" cy="181057"/>
                </a:xfrm>
                <a:custGeom>
                  <a:avLst/>
                  <a:gdLst>
                    <a:gd name="T0" fmla="*/ 265 w 266"/>
                    <a:gd name="T1" fmla="*/ 318 h 452"/>
                    <a:gd name="T2" fmla="*/ 265 w 266"/>
                    <a:gd name="T3" fmla="*/ 318 h 452"/>
                    <a:gd name="T4" fmla="*/ 133 w 266"/>
                    <a:gd name="T5" fmla="*/ 451 h 452"/>
                    <a:gd name="T6" fmla="*/ 133 w 266"/>
                    <a:gd name="T7" fmla="*/ 451 h 452"/>
                    <a:gd name="T8" fmla="*/ 0 w 266"/>
                    <a:gd name="T9" fmla="*/ 318 h 452"/>
                    <a:gd name="T10" fmla="*/ 0 w 266"/>
                    <a:gd name="T11" fmla="*/ 318 h 452"/>
                    <a:gd name="T12" fmla="*/ 133 w 266"/>
                    <a:gd name="T13" fmla="*/ 0 h 452"/>
                    <a:gd name="T14" fmla="*/ 133 w 266"/>
                    <a:gd name="T15" fmla="*/ 0 h 452"/>
                    <a:gd name="T16" fmla="*/ 265 w 266"/>
                    <a:gd name="T17" fmla="*/ 318 h 4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66" h="452">
                      <a:moveTo>
                        <a:pt x="265" y="318"/>
                      </a:moveTo>
                      <a:lnTo>
                        <a:pt x="265" y="318"/>
                      </a:lnTo>
                      <a:cubicBezTo>
                        <a:pt x="265" y="392"/>
                        <a:pt x="206" y="451"/>
                        <a:pt x="133" y="451"/>
                      </a:cubicBezTo>
                      <a:lnTo>
                        <a:pt x="133" y="451"/>
                      </a:lnTo>
                      <a:cubicBezTo>
                        <a:pt x="59" y="451"/>
                        <a:pt x="0" y="392"/>
                        <a:pt x="0" y="318"/>
                      </a:cubicBezTo>
                      <a:lnTo>
                        <a:pt x="0" y="318"/>
                      </a:lnTo>
                      <a:cubicBezTo>
                        <a:pt x="0" y="246"/>
                        <a:pt x="133" y="0"/>
                        <a:pt x="133" y="0"/>
                      </a:cubicBezTo>
                      <a:lnTo>
                        <a:pt x="133" y="0"/>
                      </a:lnTo>
                      <a:cubicBezTo>
                        <a:pt x="133" y="0"/>
                        <a:pt x="265" y="246"/>
                        <a:pt x="265" y="318"/>
                      </a:cubicBezTo>
                    </a:path>
                  </a:pathLst>
                </a:custGeom>
                <a:solidFill>
                  <a:srgbClr val="B02F2F"/>
                </a:solidFill>
                <a:ln>
                  <a:noFill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91421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828434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2742651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3656868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4571086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5485303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6399520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7313737" algn="l" defTabSz="1828434" rtl="0" eaLnBrk="1" latinLnBrk="0" hangingPunct="1">
                    <a:defRPr sz="3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5200" dirty="0">
                    <a:latin typeface="Poppins" pitchFamily="2" charset="77"/>
                  </a:endParaRPr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53E897E2-2166-3331-BD8A-3EF1A21A5D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477612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B566B357-4DE0-1CD8-C1C5-697C478D35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81048" y="2544287"/>
                <a:ext cx="283341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E88CD93-3390-94F9-0BC9-EF7AD34064D0}"/>
              </a:ext>
            </a:extLst>
          </p:cNvPr>
          <p:cNvSpPr txBox="1"/>
          <p:nvPr/>
        </p:nvSpPr>
        <p:spPr>
          <a:xfrm>
            <a:off x="2636522" y="688084"/>
            <a:ext cx="4459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VTE Prevention patient information formats (videos etc)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8F765E-24E1-751B-B580-EAD70C88F965}"/>
              </a:ext>
            </a:extLst>
          </p:cNvPr>
          <p:cNvSpPr/>
          <p:nvPr/>
        </p:nvSpPr>
        <p:spPr>
          <a:xfrm>
            <a:off x="4816030" y="1872584"/>
            <a:ext cx="4998720" cy="34662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0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and Attach/Paste Image of leaflet, printed or print screen of electronic copy</a:t>
            </a:r>
          </a:p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EA028AB-88D2-DEDA-D81A-F996F3C591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4749" y="6312019"/>
            <a:ext cx="2099723" cy="38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444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856</Words>
  <Application>Microsoft Office PowerPoint</Application>
  <PresentationFormat>Widescreen</PresentationFormat>
  <Paragraphs>157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DM Sans</vt:lpstr>
      <vt:lpstr>Poppins</vt:lpstr>
      <vt:lpstr>Raleway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King's College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CACAYORIN, Garren (KING'S COLLEGE HOSPITAL NHS FOUNDATION TRUST)</dc:creator>
  <cp:lastModifiedBy>CACAYORIN, Garren (KING'S COLLEGE HOSPITAL NHS FOUNDATION TRUST)</cp:lastModifiedBy>
  <cp:revision>23</cp:revision>
  <dcterms:created xsi:type="dcterms:W3CDTF">2026-01-29T12:01:54Z</dcterms:created>
  <dcterms:modified xsi:type="dcterms:W3CDTF">2026-02-09T13:57:31Z</dcterms:modified>
</cp:coreProperties>
</file>